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9" r:id="rId4"/>
    <p:sldId id="269" r:id="rId5"/>
    <p:sldId id="297" r:id="rId6"/>
    <p:sldId id="294" r:id="rId7"/>
    <p:sldId id="317" r:id="rId8"/>
    <p:sldId id="326" r:id="rId9"/>
    <p:sldId id="322" r:id="rId10"/>
    <p:sldId id="295" r:id="rId11"/>
    <p:sldId id="323" r:id="rId12"/>
    <p:sldId id="319" r:id="rId13"/>
    <p:sldId id="320" r:id="rId14"/>
    <p:sldId id="314" r:id="rId15"/>
    <p:sldId id="298" r:id="rId16"/>
    <p:sldId id="327" r:id="rId17"/>
    <p:sldId id="300" r:id="rId18"/>
    <p:sldId id="328" r:id="rId19"/>
    <p:sldId id="301" r:id="rId20"/>
    <p:sldId id="329" r:id="rId21"/>
    <p:sldId id="304" r:id="rId22"/>
    <p:sldId id="330" r:id="rId23"/>
    <p:sldId id="306" r:id="rId24"/>
    <p:sldId id="318" r:id="rId25"/>
    <p:sldId id="282" r:id="rId26"/>
    <p:sldId id="273" r:id="rId27"/>
    <p:sldId id="292" r:id="rId28"/>
    <p:sldId id="272" r:id="rId29"/>
    <p:sldId id="293" r:id="rId30"/>
    <p:sldId id="337" r:id="rId31"/>
    <p:sldId id="325" r:id="rId3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56A"/>
    <a:srgbClr val="FFFFFF"/>
    <a:srgbClr val="132F52"/>
    <a:srgbClr val="FF0000"/>
    <a:srgbClr val="CEE4E9"/>
    <a:srgbClr val="4472C4"/>
    <a:srgbClr val="1E7EF2"/>
    <a:srgbClr val="118DC5"/>
    <a:srgbClr val="002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>
      <p:cViewPr varScale="1">
        <p:scale>
          <a:sx n="74" d="100"/>
          <a:sy n="74" d="100"/>
        </p:scale>
        <p:origin x="378" y="66"/>
      </p:cViewPr>
      <p:guideLst>
        <p:guide orient="horz" pos="207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077033-7136-432F-8E4F-71BBD41BD19D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A7287844-F0C7-4ECA-9EA0-994DECAD235A}">
      <dgm:prSet phldrT="[文本]" custT="1"/>
      <dgm:spPr/>
      <dgm:t>
        <a:bodyPr/>
        <a:lstStyle/>
        <a:p>
          <a:r>
            <a:rPr lang="zh-CN" altLang="en-US" sz="3200" dirty="0"/>
            <a:t>金字塔系列</a:t>
          </a:r>
        </a:p>
      </dgm:t>
    </dgm:pt>
    <dgm:pt modelId="{4BCB61D6-C4C5-4D1B-AA51-D2E2DFE0B08E}" type="parTrans" cxnId="{027B7257-D83A-4E9D-AD9D-1AEDE6884142}">
      <dgm:prSet/>
      <dgm:spPr/>
      <dgm:t>
        <a:bodyPr/>
        <a:lstStyle/>
        <a:p>
          <a:endParaRPr lang="zh-CN" altLang="en-US"/>
        </a:p>
      </dgm:t>
    </dgm:pt>
    <dgm:pt modelId="{F5EB4E9A-1B39-4D76-850C-B3EDB2FE67DB}" type="sibTrans" cxnId="{027B7257-D83A-4E9D-AD9D-1AEDE6884142}">
      <dgm:prSet/>
      <dgm:spPr/>
      <dgm:t>
        <a:bodyPr/>
        <a:lstStyle/>
        <a:p>
          <a:endParaRPr lang="zh-CN" altLang="en-US"/>
        </a:p>
      </dgm:t>
    </dgm:pt>
    <dgm:pt modelId="{F7231A7D-9D90-413E-8719-E0501C980DB5}">
      <dgm:prSet phldrT="[文本]" custT="1"/>
      <dgm:spPr/>
      <dgm:t>
        <a:bodyPr/>
        <a:lstStyle/>
        <a:p>
          <a:r>
            <a:rPr lang="zh-CN" altLang="en-US" sz="1800" dirty="0"/>
            <a:t>利用空间金字塔，从多尺度的特征图提取</a:t>
          </a:r>
          <a:r>
            <a:rPr lang="en-US" altLang="zh-CN" sz="1800" dirty="0"/>
            <a:t>image-level</a:t>
          </a:r>
          <a:r>
            <a:rPr lang="zh-CN" altLang="en-US" sz="1800" dirty="0"/>
            <a:t>的特征，通过</a:t>
          </a:r>
          <a:r>
            <a:rPr lang="en-US" altLang="zh-CN" sz="1800" dirty="0" err="1"/>
            <a:t>glabal</a:t>
          </a:r>
          <a:r>
            <a:rPr lang="en-US" altLang="zh-CN" sz="1800" dirty="0"/>
            <a:t> pooling</a:t>
          </a:r>
          <a:r>
            <a:rPr lang="zh-CN" altLang="en-US" sz="1800" dirty="0"/>
            <a:t>等方式特征融合</a:t>
          </a:r>
        </a:p>
      </dgm:t>
    </dgm:pt>
    <dgm:pt modelId="{99034212-E4E6-444F-A003-EDCFAC44B240}" type="parTrans" cxnId="{4E26CB30-B892-4BA3-8DDB-2DB4BDA0BBC3}">
      <dgm:prSet/>
      <dgm:spPr/>
      <dgm:t>
        <a:bodyPr/>
        <a:lstStyle/>
        <a:p>
          <a:endParaRPr lang="zh-CN" altLang="en-US"/>
        </a:p>
      </dgm:t>
    </dgm:pt>
    <dgm:pt modelId="{F139F819-D407-454F-8930-CFD242B6D2D6}" type="sibTrans" cxnId="{4E26CB30-B892-4BA3-8DDB-2DB4BDA0BBC3}">
      <dgm:prSet/>
      <dgm:spPr/>
      <dgm:t>
        <a:bodyPr/>
        <a:lstStyle/>
        <a:p>
          <a:endParaRPr lang="zh-CN" altLang="en-US"/>
        </a:p>
      </dgm:t>
    </dgm:pt>
    <dgm:pt modelId="{65FF2BDE-CC84-4298-8B93-F479E998C677}">
      <dgm:prSet phldrT="[文本]" custT="1"/>
      <dgm:spPr/>
      <dgm:t>
        <a:bodyPr/>
        <a:lstStyle/>
        <a:p>
          <a:r>
            <a:rPr lang="zh-CN" altLang="en-US" sz="1800" dirty="0"/>
            <a:t>这方面最典型的代表是：</a:t>
          </a:r>
          <a:r>
            <a:rPr lang="en-US" altLang="zh-CN" sz="1800" dirty="0" err="1"/>
            <a:t>PSPNet</a:t>
          </a:r>
          <a:r>
            <a:rPr lang="zh-CN" altLang="en-US" sz="1800" dirty="0"/>
            <a:t>和</a:t>
          </a:r>
          <a:r>
            <a:rPr lang="en-US" altLang="zh-CN" sz="1800" dirty="0" err="1"/>
            <a:t>deeplab</a:t>
          </a:r>
          <a:r>
            <a:rPr lang="zh-CN" altLang="en-US" sz="1800" dirty="0"/>
            <a:t>系列为代表</a:t>
          </a:r>
        </a:p>
      </dgm:t>
    </dgm:pt>
    <dgm:pt modelId="{E6E05166-56D2-48D0-96F1-DC485AC877C8}" type="parTrans" cxnId="{41712C95-6F34-40B5-8AEE-7AE334D540B0}">
      <dgm:prSet/>
      <dgm:spPr/>
      <dgm:t>
        <a:bodyPr/>
        <a:lstStyle/>
        <a:p>
          <a:endParaRPr lang="zh-CN" altLang="en-US"/>
        </a:p>
      </dgm:t>
    </dgm:pt>
    <dgm:pt modelId="{DA1B5D97-9436-4DA6-A1D9-BAE6B09BBBFF}" type="sibTrans" cxnId="{41712C95-6F34-40B5-8AEE-7AE334D540B0}">
      <dgm:prSet/>
      <dgm:spPr/>
      <dgm:t>
        <a:bodyPr/>
        <a:lstStyle/>
        <a:p>
          <a:endParaRPr lang="zh-CN" altLang="en-US"/>
        </a:p>
      </dgm:t>
    </dgm:pt>
    <dgm:pt modelId="{7D2CEFF1-68A8-4FD3-9F6E-8A62CDA8F14C}">
      <dgm:prSet phldrT="[文本]" custT="1"/>
      <dgm:spPr/>
      <dgm:t>
        <a:bodyPr/>
        <a:lstStyle/>
        <a:p>
          <a:r>
            <a:rPr lang="en-US" altLang="zh-CN" sz="3200" dirty="0"/>
            <a:t>Attention</a:t>
          </a:r>
          <a:r>
            <a:rPr lang="zh-CN" altLang="en-US" sz="3200" dirty="0"/>
            <a:t>系列</a:t>
          </a:r>
        </a:p>
      </dgm:t>
    </dgm:pt>
    <dgm:pt modelId="{D4DDC765-BE92-47CD-AFD1-74B573802C01}" type="parTrans" cxnId="{BF08416D-ACFC-43EA-A281-A7D76CABF56A}">
      <dgm:prSet/>
      <dgm:spPr/>
      <dgm:t>
        <a:bodyPr/>
        <a:lstStyle/>
        <a:p>
          <a:endParaRPr lang="zh-CN" altLang="en-US"/>
        </a:p>
      </dgm:t>
    </dgm:pt>
    <dgm:pt modelId="{D5F60B7F-4606-4AA6-A633-5B04E3BDA665}" type="sibTrans" cxnId="{BF08416D-ACFC-43EA-A281-A7D76CABF56A}">
      <dgm:prSet/>
      <dgm:spPr/>
      <dgm:t>
        <a:bodyPr/>
        <a:lstStyle/>
        <a:p>
          <a:endParaRPr lang="zh-CN" altLang="en-US"/>
        </a:p>
      </dgm:t>
    </dgm:pt>
    <dgm:pt modelId="{1B2511CA-0EFD-412A-993C-362DC514AC94}">
      <dgm:prSet phldrT="[文本]" custT="1"/>
      <dgm:spPr/>
      <dgm:t>
        <a:bodyPr/>
        <a:lstStyle/>
        <a:p>
          <a:r>
            <a:rPr lang="zh-CN" altLang="en-US" sz="1800" dirty="0"/>
            <a:t>利用</a:t>
          </a:r>
          <a:r>
            <a:rPr lang="en-US" altLang="zh-CN" sz="1800" dirty="0"/>
            <a:t>attention</a:t>
          </a:r>
          <a:r>
            <a:rPr lang="zh-CN" altLang="en-US" sz="1800" dirty="0"/>
            <a:t>注意力机制获取</a:t>
          </a:r>
          <a:r>
            <a:rPr lang="en-US" altLang="zh-CN" sz="1800" dirty="0"/>
            <a:t>pixel-wise</a:t>
          </a:r>
          <a:r>
            <a:rPr lang="zh-CN" altLang="en-US" sz="1800" dirty="0"/>
            <a:t>的上下文信息</a:t>
          </a:r>
        </a:p>
      </dgm:t>
    </dgm:pt>
    <dgm:pt modelId="{EE877E52-8EE4-4204-B1CC-9C4054064889}" type="parTrans" cxnId="{4DF4E646-78FE-4286-BABC-3C9E9A8AFC5E}">
      <dgm:prSet/>
      <dgm:spPr/>
      <dgm:t>
        <a:bodyPr/>
        <a:lstStyle/>
        <a:p>
          <a:endParaRPr lang="zh-CN" altLang="en-US"/>
        </a:p>
      </dgm:t>
    </dgm:pt>
    <dgm:pt modelId="{22D24647-1537-48C4-B0AE-97CA4A542ECE}" type="sibTrans" cxnId="{4DF4E646-78FE-4286-BABC-3C9E9A8AFC5E}">
      <dgm:prSet/>
      <dgm:spPr/>
      <dgm:t>
        <a:bodyPr/>
        <a:lstStyle/>
        <a:p>
          <a:endParaRPr lang="zh-CN" altLang="en-US"/>
        </a:p>
      </dgm:t>
    </dgm:pt>
    <dgm:pt modelId="{9E9F92D6-CEEF-41F3-BB0F-86B7043F6FF0}">
      <dgm:prSet phldrT="[文本]" custT="1"/>
      <dgm:spPr/>
      <dgm:t>
        <a:bodyPr/>
        <a:lstStyle/>
        <a:p>
          <a:r>
            <a:rPr lang="en-US" altLang="zh-CN" sz="1800" dirty="0"/>
            <a:t>Attention</a:t>
          </a:r>
          <a:r>
            <a:rPr lang="zh-CN" altLang="en-US" sz="1800" dirty="0"/>
            <a:t>用于图像分割的思想起源于</a:t>
          </a:r>
          <a:r>
            <a:rPr lang="en-US" altLang="zh-CN" sz="1800" dirty="0"/>
            <a:t>Non-Local Neural Network</a:t>
          </a:r>
          <a:r>
            <a:rPr lang="zh-CN" altLang="en-US" sz="1800" dirty="0"/>
            <a:t>，之后发展出很多其他算法，例如：</a:t>
          </a:r>
        </a:p>
      </dgm:t>
    </dgm:pt>
    <dgm:pt modelId="{9398A0F6-DC74-48C6-9B74-BBEC1C98DF57}" type="parTrans" cxnId="{5CD2423F-0A04-4386-860B-E73BF892E7AE}">
      <dgm:prSet/>
      <dgm:spPr/>
      <dgm:t>
        <a:bodyPr/>
        <a:lstStyle/>
        <a:p>
          <a:endParaRPr lang="zh-CN" altLang="en-US"/>
        </a:p>
      </dgm:t>
    </dgm:pt>
    <dgm:pt modelId="{323DD1BE-A539-4E70-813D-45D808B2B0C9}" type="sibTrans" cxnId="{5CD2423F-0A04-4386-860B-E73BF892E7AE}">
      <dgm:prSet/>
      <dgm:spPr/>
      <dgm:t>
        <a:bodyPr/>
        <a:lstStyle/>
        <a:p>
          <a:endParaRPr lang="zh-CN" altLang="en-US"/>
        </a:p>
      </dgm:t>
    </dgm:pt>
    <dgm:pt modelId="{99E3C3E3-D686-48D3-A49F-432E09171C1F}">
      <dgm:prSet phldrT="[文本]" custT="1"/>
      <dgm:spPr/>
      <dgm:t>
        <a:bodyPr/>
        <a:lstStyle/>
        <a:p>
          <a:r>
            <a:rPr lang="zh-CN" altLang="en-US" sz="1800" dirty="0"/>
            <a:t>另外：在目标检测方面：</a:t>
          </a:r>
          <a:r>
            <a:rPr lang="en-US" altLang="zh-CN" sz="1800" dirty="0"/>
            <a:t>SSD</a:t>
          </a:r>
          <a:r>
            <a:rPr lang="zh-CN" altLang="en-US" sz="1800" dirty="0"/>
            <a:t>、</a:t>
          </a:r>
          <a:r>
            <a:rPr lang="en-US" altLang="zh-CN" sz="1800" dirty="0"/>
            <a:t>FPN</a:t>
          </a:r>
          <a:r>
            <a:rPr lang="zh-CN" altLang="en-US" sz="1800" dirty="0"/>
            <a:t>等框架也利用了这一思想</a:t>
          </a:r>
        </a:p>
      </dgm:t>
    </dgm:pt>
    <dgm:pt modelId="{14E56043-8C5F-41E4-A64C-A8047304D2F0}" type="parTrans" cxnId="{62376858-DE0D-4B63-867C-EB7C09159549}">
      <dgm:prSet/>
      <dgm:spPr/>
      <dgm:t>
        <a:bodyPr/>
        <a:lstStyle/>
        <a:p>
          <a:endParaRPr lang="zh-CN" altLang="en-US"/>
        </a:p>
      </dgm:t>
    </dgm:pt>
    <dgm:pt modelId="{875C6263-3E29-4403-85C4-70391CE3AE3B}" type="sibTrans" cxnId="{62376858-DE0D-4B63-867C-EB7C09159549}">
      <dgm:prSet/>
      <dgm:spPr/>
      <dgm:t>
        <a:bodyPr/>
        <a:lstStyle/>
        <a:p>
          <a:endParaRPr lang="zh-CN" altLang="en-US"/>
        </a:p>
      </dgm:t>
    </dgm:pt>
    <dgm:pt modelId="{9885DFC0-6C2B-4531-AC93-71C7E2BBC832}">
      <dgm:prSet phldrT="[文本]" custT="1"/>
      <dgm:spPr/>
      <dgm:t>
        <a:bodyPr/>
        <a:lstStyle/>
        <a:p>
          <a:r>
            <a:rPr lang="en-US" altLang="zh-CN" sz="1800" dirty="0" err="1"/>
            <a:t>OCNet</a:t>
          </a:r>
          <a:endParaRPr lang="zh-CN" altLang="en-US" sz="1800" dirty="0"/>
        </a:p>
      </dgm:t>
    </dgm:pt>
    <dgm:pt modelId="{8B95EEBA-C157-46C7-9140-8FD0540035A6}" type="parTrans" cxnId="{5979B265-0B53-4E62-80B9-A7658A29BF00}">
      <dgm:prSet/>
      <dgm:spPr/>
      <dgm:t>
        <a:bodyPr/>
        <a:lstStyle/>
        <a:p>
          <a:endParaRPr lang="zh-CN" altLang="en-US"/>
        </a:p>
      </dgm:t>
    </dgm:pt>
    <dgm:pt modelId="{71D51AE0-36E7-44F4-AF0F-DFEB0A7E85DC}" type="sibTrans" cxnId="{5979B265-0B53-4E62-80B9-A7658A29BF00}">
      <dgm:prSet/>
      <dgm:spPr/>
      <dgm:t>
        <a:bodyPr/>
        <a:lstStyle/>
        <a:p>
          <a:endParaRPr lang="zh-CN" altLang="en-US"/>
        </a:p>
      </dgm:t>
    </dgm:pt>
    <dgm:pt modelId="{C5C4223B-09C2-42E0-8DA6-0CB71B490919}">
      <dgm:prSet custT="1"/>
      <dgm:spPr/>
      <dgm:t>
        <a:bodyPr/>
        <a:lstStyle/>
        <a:p>
          <a:r>
            <a:rPr lang="en-US" altLang="zh-CN" sz="1800" dirty="0" err="1"/>
            <a:t>DANet</a:t>
          </a:r>
          <a:endParaRPr lang="en-US" altLang="zh-CN" sz="1800" dirty="0"/>
        </a:p>
      </dgm:t>
    </dgm:pt>
    <dgm:pt modelId="{E85B45D4-07DD-4767-A35F-2FC54A475E44}" type="parTrans" cxnId="{A9DAD44C-DF5D-4DD2-B7FD-F33D2249CF76}">
      <dgm:prSet/>
      <dgm:spPr/>
      <dgm:t>
        <a:bodyPr/>
        <a:lstStyle/>
        <a:p>
          <a:endParaRPr lang="zh-CN" altLang="en-US"/>
        </a:p>
      </dgm:t>
    </dgm:pt>
    <dgm:pt modelId="{5421E4B4-0DDF-4B3A-900E-7A4244392FAD}" type="sibTrans" cxnId="{A9DAD44C-DF5D-4DD2-B7FD-F33D2249CF76}">
      <dgm:prSet/>
      <dgm:spPr/>
      <dgm:t>
        <a:bodyPr/>
        <a:lstStyle/>
        <a:p>
          <a:endParaRPr lang="zh-CN" altLang="en-US"/>
        </a:p>
      </dgm:t>
    </dgm:pt>
    <dgm:pt modelId="{6D0C4F14-300B-4310-BA5D-EFF584EBF504}">
      <dgm:prSet custT="1"/>
      <dgm:spPr/>
      <dgm:t>
        <a:bodyPr/>
        <a:lstStyle/>
        <a:p>
          <a:r>
            <a:rPr lang="en-US" altLang="zh-CN" sz="1800"/>
            <a:t>CCNet</a:t>
          </a:r>
          <a:endParaRPr lang="en-US" altLang="zh-CN" sz="1800" dirty="0"/>
        </a:p>
      </dgm:t>
    </dgm:pt>
    <dgm:pt modelId="{694993F0-C014-415F-94A4-6CADA65266A4}" type="parTrans" cxnId="{F057000B-4A72-4224-AB84-7985E79C66DD}">
      <dgm:prSet/>
      <dgm:spPr/>
      <dgm:t>
        <a:bodyPr/>
        <a:lstStyle/>
        <a:p>
          <a:endParaRPr lang="zh-CN" altLang="en-US"/>
        </a:p>
      </dgm:t>
    </dgm:pt>
    <dgm:pt modelId="{9C6EF7BD-1588-4C61-A40C-DFAEBE4C73F4}" type="sibTrans" cxnId="{F057000B-4A72-4224-AB84-7985E79C66DD}">
      <dgm:prSet/>
      <dgm:spPr/>
      <dgm:t>
        <a:bodyPr/>
        <a:lstStyle/>
        <a:p>
          <a:endParaRPr lang="zh-CN" altLang="en-US"/>
        </a:p>
      </dgm:t>
    </dgm:pt>
    <dgm:pt modelId="{DE9399A0-52BD-4701-8C20-2484265EDB92}">
      <dgm:prSet custT="1"/>
      <dgm:spPr/>
      <dgm:t>
        <a:bodyPr/>
        <a:lstStyle/>
        <a:p>
          <a:r>
            <a:rPr lang="en-US" altLang="zh-CN" sz="1800" dirty="0" err="1"/>
            <a:t>PSAnet</a:t>
          </a:r>
          <a:endParaRPr lang="en-US" altLang="zh-CN" sz="1800" dirty="0"/>
        </a:p>
      </dgm:t>
    </dgm:pt>
    <dgm:pt modelId="{C876DEB5-D5CB-4829-80A9-FD7F2FEFDABB}" type="parTrans" cxnId="{0D4D6C08-01AB-42DE-82D8-B997CC309DBA}">
      <dgm:prSet/>
      <dgm:spPr/>
      <dgm:t>
        <a:bodyPr/>
        <a:lstStyle/>
        <a:p>
          <a:endParaRPr lang="zh-CN" altLang="en-US"/>
        </a:p>
      </dgm:t>
    </dgm:pt>
    <dgm:pt modelId="{D11E287D-0346-49EF-A92C-45FEFF7EBEA8}" type="sibTrans" cxnId="{0D4D6C08-01AB-42DE-82D8-B997CC309DBA}">
      <dgm:prSet/>
      <dgm:spPr/>
      <dgm:t>
        <a:bodyPr/>
        <a:lstStyle/>
        <a:p>
          <a:endParaRPr lang="zh-CN" altLang="en-US"/>
        </a:p>
      </dgm:t>
    </dgm:pt>
    <dgm:pt modelId="{E56640DE-C4EA-44F5-AD8B-81EA37A255CA}" type="pres">
      <dgm:prSet presAssocID="{76077033-7136-432F-8E4F-71BBD41BD1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9E2F4-0C51-484C-A4F3-8E0FFD7DB20E}" type="pres">
      <dgm:prSet presAssocID="{A7287844-F0C7-4ECA-9EA0-994DECAD235A}" presName="composite" presStyleCnt="0"/>
      <dgm:spPr/>
    </dgm:pt>
    <dgm:pt modelId="{9FB1CD1B-BC65-404E-8970-F4A925AE0B33}" type="pres">
      <dgm:prSet presAssocID="{A7287844-F0C7-4ECA-9EA0-994DECAD235A}" presName="parTx" presStyleLbl="alignNode1" presStyleIdx="0" presStyleCnt="2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961033-1ABC-44BA-93E7-4A822C789FDD}" type="pres">
      <dgm:prSet presAssocID="{A7287844-F0C7-4ECA-9EA0-994DECAD235A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CBACD5-ED99-4BEB-9285-0D5676D6DA68}" type="pres">
      <dgm:prSet presAssocID="{F5EB4E9A-1B39-4D76-850C-B3EDB2FE67DB}" presName="space" presStyleCnt="0"/>
      <dgm:spPr/>
    </dgm:pt>
    <dgm:pt modelId="{1E5BD5A8-828A-4000-8F95-A5BA9A31F45F}" type="pres">
      <dgm:prSet presAssocID="{7D2CEFF1-68A8-4FD3-9F6E-8A62CDA8F14C}" presName="composite" presStyleCnt="0"/>
      <dgm:spPr/>
    </dgm:pt>
    <dgm:pt modelId="{BFB29C3F-001D-41A9-AB80-DB6458B42E4C}" type="pres">
      <dgm:prSet presAssocID="{7D2CEFF1-68A8-4FD3-9F6E-8A62CDA8F14C}" presName="parTx" presStyleLbl="alignNode1" presStyleIdx="1" presStyleCnt="2" custScaleX="99429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5DB5B6-936C-4693-9DE1-1B3B8B261EEC}" type="pres">
      <dgm:prSet presAssocID="{7D2CEFF1-68A8-4FD3-9F6E-8A62CDA8F14C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CA6E3B-A8C3-48B2-AE84-8375D3FD97D2}" type="presOf" srcId="{6D0C4F14-300B-4310-BA5D-EFF584EBF504}" destId="{045DB5B6-936C-4693-9DE1-1B3B8B261EEC}" srcOrd="0" destOrd="4" presId="urn:microsoft.com/office/officeart/2005/8/layout/hList1"/>
    <dgm:cxn modelId="{62376858-DE0D-4B63-867C-EB7C09159549}" srcId="{A7287844-F0C7-4ECA-9EA0-994DECAD235A}" destId="{99E3C3E3-D686-48D3-A49F-432E09171C1F}" srcOrd="2" destOrd="0" parTransId="{14E56043-8C5F-41E4-A64C-A8047304D2F0}" sibTransId="{875C6263-3E29-4403-85C4-70391CE3AE3B}"/>
    <dgm:cxn modelId="{AD0B28B2-68AE-485E-814F-00D0F3212BCB}" type="presOf" srcId="{F7231A7D-9D90-413E-8719-E0501C980DB5}" destId="{23961033-1ABC-44BA-93E7-4A822C789FDD}" srcOrd="0" destOrd="0" presId="urn:microsoft.com/office/officeart/2005/8/layout/hList1"/>
    <dgm:cxn modelId="{55C6A3DF-8669-465A-849B-C9000CC72668}" type="presOf" srcId="{C5C4223B-09C2-42E0-8DA6-0CB71B490919}" destId="{045DB5B6-936C-4693-9DE1-1B3B8B261EEC}" srcOrd="0" destOrd="3" presId="urn:microsoft.com/office/officeart/2005/8/layout/hList1"/>
    <dgm:cxn modelId="{4DF4E646-78FE-4286-BABC-3C9E9A8AFC5E}" srcId="{7D2CEFF1-68A8-4FD3-9F6E-8A62CDA8F14C}" destId="{1B2511CA-0EFD-412A-993C-362DC514AC94}" srcOrd="0" destOrd="0" parTransId="{EE877E52-8EE4-4204-B1CC-9C4054064889}" sibTransId="{22D24647-1537-48C4-B0AE-97CA4A542ECE}"/>
    <dgm:cxn modelId="{E047714A-124C-4367-A866-E1C8025273C5}" type="presOf" srcId="{65FF2BDE-CC84-4298-8B93-F479E998C677}" destId="{23961033-1ABC-44BA-93E7-4A822C789FDD}" srcOrd="0" destOrd="1" presId="urn:microsoft.com/office/officeart/2005/8/layout/hList1"/>
    <dgm:cxn modelId="{B09FEF42-714D-4775-A655-677752455E3C}" type="presOf" srcId="{99E3C3E3-D686-48D3-A49F-432E09171C1F}" destId="{23961033-1ABC-44BA-93E7-4A822C789FDD}" srcOrd="0" destOrd="2" presId="urn:microsoft.com/office/officeart/2005/8/layout/hList1"/>
    <dgm:cxn modelId="{4E26CB30-B892-4BA3-8DDB-2DB4BDA0BBC3}" srcId="{A7287844-F0C7-4ECA-9EA0-994DECAD235A}" destId="{F7231A7D-9D90-413E-8719-E0501C980DB5}" srcOrd="0" destOrd="0" parTransId="{99034212-E4E6-444F-A003-EDCFAC44B240}" sibTransId="{F139F819-D407-454F-8930-CFD242B6D2D6}"/>
    <dgm:cxn modelId="{C2DDFFB0-658D-4583-9A1C-9E2AF4D2BDDC}" type="presOf" srcId="{9885DFC0-6C2B-4531-AC93-71C7E2BBC832}" destId="{045DB5B6-936C-4693-9DE1-1B3B8B261EEC}" srcOrd="0" destOrd="2" presId="urn:microsoft.com/office/officeart/2005/8/layout/hList1"/>
    <dgm:cxn modelId="{F057000B-4A72-4224-AB84-7985E79C66DD}" srcId="{7D2CEFF1-68A8-4FD3-9F6E-8A62CDA8F14C}" destId="{6D0C4F14-300B-4310-BA5D-EFF584EBF504}" srcOrd="4" destOrd="0" parTransId="{694993F0-C014-415F-94A4-6CADA65266A4}" sibTransId="{9C6EF7BD-1588-4C61-A40C-DFAEBE4C73F4}"/>
    <dgm:cxn modelId="{BF08416D-ACFC-43EA-A281-A7D76CABF56A}" srcId="{76077033-7136-432F-8E4F-71BBD41BD19D}" destId="{7D2CEFF1-68A8-4FD3-9F6E-8A62CDA8F14C}" srcOrd="1" destOrd="0" parTransId="{D4DDC765-BE92-47CD-AFD1-74B573802C01}" sibTransId="{D5F60B7F-4606-4AA6-A633-5B04E3BDA665}"/>
    <dgm:cxn modelId="{7C77A5E8-CC5D-4E83-ABCE-F09EE033BC07}" type="presOf" srcId="{A7287844-F0C7-4ECA-9EA0-994DECAD235A}" destId="{9FB1CD1B-BC65-404E-8970-F4A925AE0B33}" srcOrd="0" destOrd="0" presId="urn:microsoft.com/office/officeart/2005/8/layout/hList1"/>
    <dgm:cxn modelId="{A9DAD44C-DF5D-4DD2-B7FD-F33D2249CF76}" srcId="{7D2CEFF1-68A8-4FD3-9F6E-8A62CDA8F14C}" destId="{C5C4223B-09C2-42E0-8DA6-0CB71B490919}" srcOrd="3" destOrd="0" parTransId="{E85B45D4-07DD-4767-A35F-2FC54A475E44}" sibTransId="{5421E4B4-0DDF-4B3A-900E-7A4244392FAD}"/>
    <dgm:cxn modelId="{5979B265-0B53-4E62-80B9-A7658A29BF00}" srcId="{7D2CEFF1-68A8-4FD3-9F6E-8A62CDA8F14C}" destId="{9885DFC0-6C2B-4531-AC93-71C7E2BBC832}" srcOrd="2" destOrd="0" parTransId="{8B95EEBA-C157-46C7-9140-8FD0540035A6}" sibTransId="{71D51AE0-36E7-44F4-AF0F-DFEB0A7E85DC}"/>
    <dgm:cxn modelId="{027B7257-D83A-4E9D-AD9D-1AEDE6884142}" srcId="{76077033-7136-432F-8E4F-71BBD41BD19D}" destId="{A7287844-F0C7-4ECA-9EA0-994DECAD235A}" srcOrd="0" destOrd="0" parTransId="{4BCB61D6-C4C5-4D1B-AA51-D2E2DFE0B08E}" sibTransId="{F5EB4E9A-1B39-4D76-850C-B3EDB2FE67DB}"/>
    <dgm:cxn modelId="{7F9CA876-A685-4EC5-882F-D2FF43557848}" type="presOf" srcId="{9E9F92D6-CEEF-41F3-BB0F-86B7043F6FF0}" destId="{045DB5B6-936C-4693-9DE1-1B3B8B261EEC}" srcOrd="0" destOrd="1" presId="urn:microsoft.com/office/officeart/2005/8/layout/hList1"/>
    <dgm:cxn modelId="{CF4A02EE-F8B3-4182-B486-DFAC2140F8C2}" type="presOf" srcId="{76077033-7136-432F-8E4F-71BBD41BD19D}" destId="{E56640DE-C4EA-44F5-AD8B-81EA37A255CA}" srcOrd="0" destOrd="0" presId="urn:microsoft.com/office/officeart/2005/8/layout/hList1"/>
    <dgm:cxn modelId="{5CD2423F-0A04-4386-860B-E73BF892E7AE}" srcId="{7D2CEFF1-68A8-4FD3-9F6E-8A62CDA8F14C}" destId="{9E9F92D6-CEEF-41F3-BB0F-86B7043F6FF0}" srcOrd="1" destOrd="0" parTransId="{9398A0F6-DC74-48C6-9B74-BBEC1C98DF57}" sibTransId="{323DD1BE-A539-4E70-813D-45D808B2B0C9}"/>
    <dgm:cxn modelId="{41712C95-6F34-40B5-8AEE-7AE334D540B0}" srcId="{A7287844-F0C7-4ECA-9EA0-994DECAD235A}" destId="{65FF2BDE-CC84-4298-8B93-F479E998C677}" srcOrd="1" destOrd="0" parTransId="{E6E05166-56D2-48D0-96F1-DC485AC877C8}" sibTransId="{DA1B5D97-9436-4DA6-A1D9-BAE6B09BBBFF}"/>
    <dgm:cxn modelId="{FE90E898-B817-4FCF-977C-D0D4CCCB9F59}" type="presOf" srcId="{7D2CEFF1-68A8-4FD3-9F6E-8A62CDA8F14C}" destId="{BFB29C3F-001D-41A9-AB80-DB6458B42E4C}" srcOrd="0" destOrd="0" presId="urn:microsoft.com/office/officeart/2005/8/layout/hList1"/>
    <dgm:cxn modelId="{0D4D6C08-01AB-42DE-82D8-B997CC309DBA}" srcId="{7D2CEFF1-68A8-4FD3-9F6E-8A62CDA8F14C}" destId="{DE9399A0-52BD-4701-8C20-2484265EDB92}" srcOrd="5" destOrd="0" parTransId="{C876DEB5-D5CB-4829-80A9-FD7F2FEFDABB}" sibTransId="{D11E287D-0346-49EF-A92C-45FEFF7EBEA8}"/>
    <dgm:cxn modelId="{4B04133B-AC05-455D-97DA-E68C3F02D2F8}" type="presOf" srcId="{DE9399A0-52BD-4701-8C20-2484265EDB92}" destId="{045DB5B6-936C-4693-9DE1-1B3B8B261EEC}" srcOrd="0" destOrd="5" presId="urn:microsoft.com/office/officeart/2005/8/layout/hList1"/>
    <dgm:cxn modelId="{077F8399-6228-4A0C-9484-1D8EDBD95D9D}" type="presOf" srcId="{1B2511CA-0EFD-412A-993C-362DC514AC94}" destId="{045DB5B6-936C-4693-9DE1-1B3B8B261EEC}" srcOrd="0" destOrd="0" presId="urn:microsoft.com/office/officeart/2005/8/layout/hList1"/>
    <dgm:cxn modelId="{326A5D7F-65F6-4BB3-9F85-F17FCB801B4E}" type="presParOf" srcId="{E56640DE-C4EA-44F5-AD8B-81EA37A255CA}" destId="{3F89E2F4-0C51-484C-A4F3-8E0FFD7DB20E}" srcOrd="0" destOrd="0" presId="urn:microsoft.com/office/officeart/2005/8/layout/hList1"/>
    <dgm:cxn modelId="{F6E9A277-7236-4C53-B8FA-B722D4AFA796}" type="presParOf" srcId="{3F89E2F4-0C51-484C-A4F3-8E0FFD7DB20E}" destId="{9FB1CD1B-BC65-404E-8970-F4A925AE0B33}" srcOrd="0" destOrd="0" presId="urn:microsoft.com/office/officeart/2005/8/layout/hList1"/>
    <dgm:cxn modelId="{5A587EDC-1366-4326-9E6E-F62DA5EC3B1E}" type="presParOf" srcId="{3F89E2F4-0C51-484C-A4F3-8E0FFD7DB20E}" destId="{23961033-1ABC-44BA-93E7-4A822C789FDD}" srcOrd="1" destOrd="0" presId="urn:microsoft.com/office/officeart/2005/8/layout/hList1"/>
    <dgm:cxn modelId="{2C4869C7-F346-4048-B8B4-D9147BF7A39B}" type="presParOf" srcId="{E56640DE-C4EA-44F5-AD8B-81EA37A255CA}" destId="{7FCBACD5-ED99-4BEB-9285-0D5676D6DA68}" srcOrd="1" destOrd="0" presId="urn:microsoft.com/office/officeart/2005/8/layout/hList1"/>
    <dgm:cxn modelId="{50ECE342-3082-4212-96D0-90EADA4DCAB2}" type="presParOf" srcId="{E56640DE-C4EA-44F5-AD8B-81EA37A255CA}" destId="{1E5BD5A8-828A-4000-8F95-A5BA9A31F45F}" srcOrd="2" destOrd="0" presId="urn:microsoft.com/office/officeart/2005/8/layout/hList1"/>
    <dgm:cxn modelId="{528CC74E-62D9-45FD-8CB5-07BB85C28AB9}" type="presParOf" srcId="{1E5BD5A8-828A-4000-8F95-A5BA9A31F45F}" destId="{BFB29C3F-001D-41A9-AB80-DB6458B42E4C}" srcOrd="0" destOrd="0" presId="urn:microsoft.com/office/officeart/2005/8/layout/hList1"/>
    <dgm:cxn modelId="{6DEFCFFB-309F-44B4-B54E-57A4B20F9C0C}" type="presParOf" srcId="{1E5BD5A8-828A-4000-8F95-A5BA9A31F45F}" destId="{045DB5B6-936C-4693-9DE1-1B3B8B261E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4CB17C-FF16-4CD8-9817-8A1C03BD89A1}" type="doc">
      <dgm:prSet loTypeId="urn:microsoft.com/office/officeart/2005/8/layout/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1F0A571-E63D-43FD-8831-7694A3F90754}">
      <dgm:prSet phldrT="[文本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altLang="zh-CN" dirty="0"/>
            <a:t>MASK RCNN</a:t>
          </a:r>
          <a:endParaRPr lang="zh-CN" altLang="en-US" dirty="0"/>
        </a:p>
      </dgm:t>
    </dgm:pt>
    <dgm:pt modelId="{87BE00EC-1F10-45C4-8FEA-0544ABFC9626}" type="parTrans" cxnId="{E062639C-6CBC-49F8-9D46-88FC9ACFB134}">
      <dgm:prSet/>
      <dgm:spPr/>
      <dgm:t>
        <a:bodyPr/>
        <a:lstStyle/>
        <a:p>
          <a:endParaRPr lang="zh-CN" altLang="en-US"/>
        </a:p>
      </dgm:t>
    </dgm:pt>
    <dgm:pt modelId="{E737082F-C1C9-449F-83F0-6CA11FBD94CC}" type="sibTrans" cxnId="{E062639C-6CBC-49F8-9D46-88FC9ACFB134}">
      <dgm:prSet/>
      <dgm:spPr/>
      <dgm:t>
        <a:bodyPr/>
        <a:lstStyle/>
        <a:p>
          <a:endParaRPr lang="zh-CN" altLang="en-US"/>
        </a:p>
      </dgm:t>
    </dgm:pt>
    <dgm:pt modelId="{4D170EC4-EF63-4B35-9F1C-27A917DA6480}">
      <dgm:prSet phldrT="[文本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altLang="zh-CN" dirty="0" err="1"/>
            <a:t>PANet</a:t>
          </a:r>
          <a:endParaRPr lang="zh-CN" altLang="en-US" dirty="0"/>
        </a:p>
      </dgm:t>
    </dgm:pt>
    <dgm:pt modelId="{2C74712A-5228-4507-9084-B1491AD5FD41}" type="parTrans" cxnId="{FDDF4DA7-D21B-4A83-BD94-E29CA1C9E50A}">
      <dgm:prSet/>
      <dgm:spPr/>
      <dgm:t>
        <a:bodyPr/>
        <a:lstStyle/>
        <a:p>
          <a:endParaRPr lang="zh-CN" altLang="en-US"/>
        </a:p>
      </dgm:t>
    </dgm:pt>
    <dgm:pt modelId="{F656263D-B679-41B8-A6E9-2493534E8850}" type="sibTrans" cxnId="{FDDF4DA7-D21B-4A83-BD94-E29CA1C9E50A}">
      <dgm:prSet/>
      <dgm:spPr/>
      <dgm:t>
        <a:bodyPr/>
        <a:lstStyle/>
        <a:p>
          <a:endParaRPr lang="zh-CN" altLang="en-US"/>
        </a:p>
      </dgm:t>
    </dgm:pt>
    <dgm:pt modelId="{250A336C-3C2C-4BD5-82A0-37A31C58A8A5}">
      <dgm:prSet phldrT="[文本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altLang="zh-CN" dirty="0"/>
            <a:t>MASK^X RCNN</a:t>
          </a:r>
          <a:endParaRPr lang="zh-CN" altLang="en-US" dirty="0"/>
        </a:p>
      </dgm:t>
    </dgm:pt>
    <dgm:pt modelId="{75A6ADE8-4A07-4FA5-BB7C-4DCBB8AC2148}" type="parTrans" cxnId="{63B2A596-7EC7-43F8-9B62-331469B3DDC1}">
      <dgm:prSet/>
      <dgm:spPr/>
      <dgm:t>
        <a:bodyPr/>
        <a:lstStyle/>
        <a:p>
          <a:endParaRPr lang="zh-CN" altLang="en-US"/>
        </a:p>
      </dgm:t>
    </dgm:pt>
    <dgm:pt modelId="{15689FA4-E976-447B-9B5A-CFB870B384F0}" type="sibTrans" cxnId="{63B2A596-7EC7-43F8-9B62-331469B3DDC1}">
      <dgm:prSet/>
      <dgm:spPr/>
      <dgm:t>
        <a:bodyPr/>
        <a:lstStyle/>
        <a:p>
          <a:endParaRPr lang="zh-CN" altLang="en-US"/>
        </a:p>
      </dgm:t>
    </dgm:pt>
    <dgm:pt modelId="{2AFC1C74-99C2-4587-B54A-AB22FA23A874}" type="pres">
      <dgm:prSet presAssocID="{284CB17C-FF16-4CD8-9817-8A1C03BD89A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1F33561-730C-4937-BD3D-DC5B8B05FF34}" type="pres">
      <dgm:prSet presAssocID="{C1F0A571-E63D-43FD-8831-7694A3F90754}" presName="parentLin" presStyleCnt="0"/>
      <dgm:spPr/>
    </dgm:pt>
    <dgm:pt modelId="{0C2EF159-0FD2-4B1A-BCCF-CAFF83DBB801}" type="pres">
      <dgm:prSet presAssocID="{C1F0A571-E63D-43FD-8831-7694A3F90754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CC7B854-75D7-474D-A761-D531A1436688}" type="pres">
      <dgm:prSet presAssocID="{C1F0A571-E63D-43FD-8831-7694A3F9075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9D6E45-9AF5-4C8B-8365-D81AC70D0DB2}" type="pres">
      <dgm:prSet presAssocID="{C1F0A571-E63D-43FD-8831-7694A3F90754}" presName="negativeSpace" presStyleCnt="0"/>
      <dgm:spPr/>
    </dgm:pt>
    <dgm:pt modelId="{8B59EB51-8B34-4B9C-BB6F-3D8C90BFD298}" type="pres">
      <dgm:prSet presAssocID="{C1F0A571-E63D-43FD-8831-7694A3F90754}" presName="childText" presStyleLbl="conFgAcc1" presStyleIdx="0" presStyleCnt="3">
        <dgm:presLayoutVars>
          <dgm:bulletEnabled val="1"/>
        </dgm:presLayoutVars>
      </dgm:prSet>
      <dgm:spPr/>
    </dgm:pt>
    <dgm:pt modelId="{953FA1BE-46D7-4DD7-B683-F8878EE65C8E}" type="pres">
      <dgm:prSet presAssocID="{E737082F-C1C9-449F-83F0-6CA11FBD94CC}" presName="spaceBetweenRectangles" presStyleCnt="0"/>
      <dgm:spPr/>
    </dgm:pt>
    <dgm:pt modelId="{D543DACD-548D-4D9A-8C43-7F12BD900AE3}" type="pres">
      <dgm:prSet presAssocID="{4D170EC4-EF63-4B35-9F1C-27A917DA6480}" presName="parentLin" presStyleCnt="0"/>
      <dgm:spPr/>
    </dgm:pt>
    <dgm:pt modelId="{75B590C0-57AE-4C7D-ACD4-FCD2B9E6719C}" type="pres">
      <dgm:prSet presAssocID="{4D170EC4-EF63-4B35-9F1C-27A917DA6480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C198BED-0317-46C1-967B-6D7AF4920122}" type="pres">
      <dgm:prSet presAssocID="{4D170EC4-EF63-4B35-9F1C-27A917DA648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7D5FFE-DE9C-4161-B4C5-AE269505AE82}" type="pres">
      <dgm:prSet presAssocID="{4D170EC4-EF63-4B35-9F1C-27A917DA6480}" presName="negativeSpace" presStyleCnt="0"/>
      <dgm:spPr/>
    </dgm:pt>
    <dgm:pt modelId="{45745411-20EF-40B8-B706-8F68A7F526B5}" type="pres">
      <dgm:prSet presAssocID="{4D170EC4-EF63-4B35-9F1C-27A917DA6480}" presName="childText" presStyleLbl="conFgAcc1" presStyleIdx="1" presStyleCnt="3">
        <dgm:presLayoutVars>
          <dgm:bulletEnabled val="1"/>
        </dgm:presLayoutVars>
      </dgm:prSet>
      <dgm:spPr/>
    </dgm:pt>
    <dgm:pt modelId="{5CAC4527-40AB-41ED-8521-D0AF13A4E89D}" type="pres">
      <dgm:prSet presAssocID="{F656263D-B679-41B8-A6E9-2493534E8850}" presName="spaceBetweenRectangles" presStyleCnt="0"/>
      <dgm:spPr/>
    </dgm:pt>
    <dgm:pt modelId="{319EDB94-6683-4C0D-997E-7596E47AB372}" type="pres">
      <dgm:prSet presAssocID="{250A336C-3C2C-4BD5-82A0-37A31C58A8A5}" presName="parentLin" presStyleCnt="0"/>
      <dgm:spPr/>
    </dgm:pt>
    <dgm:pt modelId="{DFE64825-B3C1-482A-96D5-AEB4529648E6}" type="pres">
      <dgm:prSet presAssocID="{250A336C-3C2C-4BD5-82A0-37A31C58A8A5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14976F43-1349-4CB4-B7DC-223889E4FE76}" type="pres">
      <dgm:prSet presAssocID="{250A336C-3C2C-4BD5-82A0-37A31C58A8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E83EE9-009A-4094-80E4-7E5E0D5E89C3}" type="pres">
      <dgm:prSet presAssocID="{250A336C-3C2C-4BD5-82A0-37A31C58A8A5}" presName="negativeSpace" presStyleCnt="0"/>
      <dgm:spPr/>
    </dgm:pt>
    <dgm:pt modelId="{9A1F0941-8336-487F-A9D1-9556BE9DA9D9}" type="pres">
      <dgm:prSet presAssocID="{250A336C-3C2C-4BD5-82A0-37A31C58A8A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0CDEF10-D0A3-460C-912B-C977D5C7B24F}" type="presOf" srcId="{4D170EC4-EF63-4B35-9F1C-27A917DA6480}" destId="{0C198BED-0317-46C1-967B-6D7AF4920122}" srcOrd="1" destOrd="0" presId="urn:microsoft.com/office/officeart/2005/8/layout/list1"/>
    <dgm:cxn modelId="{63B2A596-7EC7-43F8-9B62-331469B3DDC1}" srcId="{284CB17C-FF16-4CD8-9817-8A1C03BD89A1}" destId="{250A336C-3C2C-4BD5-82A0-37A31C58A8A5}" srcOrd="2" destOrd="0" parTransId="{75A6ADE8-4A07-4FA5-BB7C-4DCBB8AC2148}" sibTransId="{15689FA4-E976-447B-9B5A-CFB870B384F0}"/>
    <dgm:cxn modelId="{F5D34B88-5885-43A1-B612-D37F16A15AD7}" type="presOf" srcId="{C1F0A571-E63D-43FD-8831-7694A3F90754}" destId="{3CC7B854-75D7-474D-A761-D531A1436688}" srcOrd="1" destOrd="0" presId="urn:microsoft.com/office/officeart/2005/8/layout/list1"/>
    <dgm:cxn modelId="{EE0EAB93-12C7-41EC-9416-C90A521E827A}" type="presOf" srcId="{284CB17C-FF16-4CD8-9817-8A1C03BD89A1}" destId="{2AFC1C74-99C2-4587-B54A-AB22FA23A874}" srcOrd="0" destOrd="0" presId="urn:microsoft.com/office/officeart/2005/8/layout/list1"/>
    <dgm:cxn modelId="{DD022E12-2FCC-42DD-9BD7-61D4C96CEE6E}" type="presOf" srcId="{C1F0A571-E63D-43FD-8831-7694A3F90754}" destId="{0C2EF159-0FD2-4B1A-BCCF-CAFF83DBB801}" srcOrd="0" destOrd="0" presId="urn:microsoft.com/office/officeart/2005/8/layout/list1"/>
    <dgm:cxn modelId="{E062639C-6CBC-49F8-9D46-88FC9ACFB134}" srcId="{284CB17C-FF16-4CD8-9817-8A1C03BD89A1}" destId="{C1F0A571-E63D-43FD-8831-7694A3F90754}" srcOrd="0" destOrd="0" parTransId="{87BE00EC-1F10-45C4-8FEA-0544ABFC9626}" sibTransId="{E737082F-C1C9-449F-83F0-6CA11FBD94CC}"/>
    <dgm:cxn modelId="{B43D2E0F-110F-4DBB-8AA6-3DEB0271BC04}" type="presOf" srcId="{4D170EC4-EF63-4B35-9F1C-27A917DA6480}" destId="{75B590C0-57AE-4C7D-ACD4-FCD2B9E6719C}" srcOrd="0" destOrd="0" presId="urn:microsoft.com/office/officeart/2005/8/layout/list1"/>
    <dgm:cxn modelId="{928CA74F-04E0-4A02-A15C-56770967E49A}" type="presOf" srcId="{250A336C-3C2C-4BD5-82A0-37A31C58A8A5}" destId="{DFE64825-B3C1-482A-96D5-AEB4529648E6}" srcOrd="0" destOrd="0" presId="urn:microsoft.com/office/officeart/2005/8/layout/list1"/>
    <dgm:cxn modelId="{9F0B3394-6438-42AA-A868-F2AB6E1B3004}" type="presOf" srcId="{250A336C-3C2C-4BD5-82A0-37A31C58A8A5}" destId="{14976F43-1349-4CB4-B7DC-223889E4FE76}" srcOrd="1" destOrd="0" presId="urn:microsoft.com/office/officeart/2005/8/layout/list1"/>
    <dgm:cxn modelId="{FDDF4DA7-D21B-4A83-BD94-E29CA1C9E50A}" srcId="{284CB17C-FF16-4CD8-9817-8A1C03BD89A1}" destId="{4D170EC4-EF63-4B35-9F1C-27A917DA6480}" srcOrd="1" destOrd="0" parTransId="{2C74712A-5228-4507-9084-B1491AD5FD41}" sibTransId="{F656263D-B679-41B8-A6E9-2493534E8850}"/>
    <dgm:cxn modelId="{58804AE6-B4FA-43D7-8F21-2D4502957DED}" type="presParOf" srcId="{2AFC1C74-99C2-4587-B54A-AB22FA23A874}" destId="{81F33561-730C-4937-BD3D-DC5B8B05FF34}" srcOrd="0" destOrd="0" presId="urn:microsoft.com/office/officeart/2005/8/layout/list1"/>
    <dgm:cxn modelId="{0E059F4B-2333-4067-831E-F6E995894B38}" type="presParOf" srcId="{81F33561-730C-4937-BD3D-DC5B8B05FF34}" destId="{0C2EF159-0FD2-4B1A-BCCF-CAFF83DBB801}" srcOrd="0" destOrd="0" presId="urn:microsoft.com/office/officeart/2005/8/layout/list1"/>
    <dgm:cxn modelId="{4F4045ED-7970-44D2-B7A6-24AE1C02BC01}" type="presParOf" srcId="{81F33561-730C-4937-BD3D-DC5B8B05FF34}" destId="{3CC7B854-75D7-474D-A761-D531A1436688}" srcOrd="1" destOrd="0" presId="urn:microsoft.com/office/officeart/2005/8/layout/list1"/>
    <dgm:cxn modelId="{7A0A499C-C761-4DF1-BA90-DD87ECF63C20}" type="presParOf" srcId="{2AFC1C74-99C2-4587-B54A-AB22FA23A874}" destId="{E19D6E45-9AF5-4C8B-8365-D81AC70D0DB2}" srcOrd="1" destOrd="0" presId="urn:microsoft.com/office/officeart/2005/8/layout/list1"/>
    <dgm:cxn modelId="{30CF912B-E9D2-4F7B-B205-484463B35DAE}" type="presParOf" srcId="{2AFC1C74-99C2-4587-B54A-AB22FA23A874}" destId="{8B59EB51-8B34-4B9C-BB6F-3D8C90BFD298}" srcOrd="2" destOrd="0" presId="urn:microsoft.com/office/officeart/2005/8/layout/list1"/>
    <dgm:cxn modelId="{B28E69D7-B991-477E-AC78-F10B63957741}" type="presParOf" srcId="{2AFC1C74-99C2-4587-B54A-AB22FA23A874}" destId="{953FA1BE-46D7-4DD7-B683-F8878EE65C8E}" srcOrd="3" destOrd="0" presId="urn:microsoft.com/office/officeart/2005/8/layout/list1"/>
    <dgm:cxn modelId="{80791016-6581-49E4-B04C-CED5C3343B2A}" type="presParOf" srcId="{2AFC1C74-99C2-4587-B54A-AB22FA23A874}" destId="{D543DACD-548D-4D9A-8C43-7F12BD900AE3}" srcOrd="4" destOrd="0" presId="urn:microsoft.com/office/officeart/2005/8/layout/list1"/>
    <dgm:cxn modelId="{2621B367-06A9-413A-9CC4-9792DF96D41F}" type="presParOf" srcId="{D543DACD-548D-4D9A-8C43-7F12BD900AE3}" destId="{75B590C0-57AE-4C7D-ACD4-FCD2B9E6719C}" srcOrd="0" destOrd="0" presId="urn:microsoft.com/office/officeart/2005/8/layout/list1"/>
    <dgm:cxn modelId="{9364FE17-CE49-4A94-BC6B-FC28C44264E4}" type="presParOf" srcId="{D543DACD-548D-4D9A-8C43-7F12BD900AE3}" destId="{0C198BED-0317-46C1-967B-6D7AF4920122}" srcOrd="1" destOrd="0" presId="urn:microsoft.com/office/officeart/2005/8/layout/list1"/>
    <dgm:cxn modelId="{40D60C61-C2D3-49F9-8EF5-09BB3737EC45}" type="presParOf" srcId="{2AFC1C74-99C2-4587-B54A-AB22FA23A874}" destId="{F07D5FFE-DE9C-4161-B4C5-AE269505AE82}" srcOrd="5" destOrd="0" presId="urn:microsoft.com/office/officeart/2005/8/layout/list1"/>
    <dgm:cxn modelId="{B5C5A16C-B336-40F8-BBCD-DEE878A5DE57}" type="presParOf" srcId="{2AFC1C74-99C2-4587-B54A-AB22FA23A874}" destId="{45745411-20EF-40B8-B706-8F68A7F526B5}" srcOrd="6" destOrd="0" presId="urn:microsoft.com/office/officeart/2005/8/layout/list1"/>
    <dgm:cxn modelId="{8C6E33DC-EF0A-46E9-A3AE-FD75903A6C10}" type="presParOf" srcId="{2AFC1C74-99C2-4587-B54A-AB22FA23A874}" destId="{5CAC4527-40AB-41ED-8521-D0AF13A4E89D}" srcOrd="7" destOrd="0" presId="urn:microsoft.com/office/officeart/2005/8/layout/list1"/>
    <dgm:cxn modelId="{07B8563A-DEB9-48F8-ABF3-6697AE8A44BA}" type="presParOf" srcId="{2AFC1C74-99C2-4587-B54A-AB22FA23A874}" destId="{319EDB94-6683-4C0D-997E-7596E47AB372}" srcOrd="8" destOrd="0" presId="urn:microsoft.com/office/officeart/2005/8/layout/list1"/>
    <dgm:cxn modelId="{C44876A2-E603-4C22-918F-C634B1398482}" type="presParOf" srcId="{319EDB94-6683-4C0D-997E-7596E47AB372}" destId="{DFE64825-B3C1-482A-96D5-AEB4529648E6}" srcOrd="0" destOrd="0" presId="urn:microsoft.com/office/officeart/2005/8/layout/list1"/>
    <dgm:cxn modelId="{1788F239-5215-404D-B4FA-8A69A0484F9F}" type="presParOf" srcId="{319EDB94-6683-4C0D-997E-7596E47AB372}" destId="{14976F43-1349-4CB4-B7DC-223889E4FE76}" srcOrd="1" destOrd="0" presId="urn:microsoft.com/office/officeart/2005/8/layout/list1"/>
    <dgm:cxn modelId="{B966D6EF-18F9-4E19-A4BD-0D12F6746CC5}" type="presParOf" srcId="{2AFC1C74-99C2-4587-B54A-AB22FA23A874}" destId="{04E83EE9-009A-4094-80E4-7E5E0D5E89C3}" srcOrd="9" destOrd="0" presId="urn:microsoft.com/office/officeart/2005/8/layout/list1"/>
    <dgm:cxn modelId="{0961D1AA-D5A1-4B18-8C39-4C5905D5684C}" type="presParOf" srcId="{2AFC1C74-99C2-4587-B54A-AB22FA23A874}" destId="{9A1F0941-8336-487F-A9D1-9556BE9DA9D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1CD1B-BC65-404E-8970-F4A925AE0B33}">
      <dsp:nvSpPr>
        <dsp:cNvPr id="0" name=""/>
        <dsp:cNvSpPr/>
      </dsp:nvSpPr>
      <dsp:spPr>
        <a:xfrm>
          <a:off x="39" y="343889"/>
          <a:ext cx="3798093" cy="15192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金字塔系列</a:t>
          </a:r>
        </a:p>
      </dsp:txBody>
      <dsp:txXfrm>
        <a:off x="39" y="343889"/>
        <a:ext cx="3798093" cy="1519237"/>
      </dsp:txXfrm>
    </dsp:sp>
    <dsp:sp modelId="{23961033-1ABC-44BA-93E7-4A822C789FDD}">
      <dsp:nvSpPr>
        <dsp:cNvPr id="0" name=""/>
        <dsp:cNvSpPr/>
      </dsp:nvSpPr>
      <dsp:spPr>
        <a:xfrm>
          <a:off x="39" y="1863127"/>
          <a:ext cx="3798093" cy="321164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利用空间金字塔，从多尺度的特征图提取</a:t>
          </a:r>
          <a:r>
            <a:rPr lang="en-US" altLang="zh-CN" sz="1800" kern="1200" dirty="0"/>
            <a:t>image-level</a:t>
          </a:r>
          <a:r>
            <a:rPr lang="zh-CN" altLang="en-US" sz="1800" kern="1200" dirty="0"/>
            <a:t>的特征，通过</a:t>
          </a:r>
          <a:r>
            <a:rPr lang="en-US" altLang="zh-CN" sz="1800" kern="1200" dirty="0" err="1"/>
            <a:t>glabal</a:t>
          </a:r>
          <a:r>
            <a:rPr lang="en-US" altLang="zh-CN" sz="1800" kern="1200" dirty="0"/>
            <a:t> pooling</a:t>
          </a:r>
          <a:r>
            <a:rPr lang="zh-CN" altLang="en-US" sz="1800" kern="1200" dirty="0"/>
            <a:t>等方式特征融合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这方面最典型的代表是：</a:t>
          </a:r>
          <a:r>
            <a:rPr lang="en-US" altLang="zh-CN" sz="1800" kern="1200" dirty="0" err="1"/>
            <a:t>PSPNet</a:t>
          </a:r>
          <a:r>
            <a:rPr lang="zh-CN" altLang="en-US" sz="1800" kern="1200" dirty="0"/>
            <a:t>和</a:t>
          </a:r>
          <a:r>
            <a:rPr lang="en-US" altLang="zh-CN" sz="1800" kern="1200" dirty="0" err="1"/>
            <a:t>deeplab</a:t>
          </a:r>
          <a:r>
            <a:rPr lang="zh-CN" altLang="en-US" sz="1800" kern="1200" dirty="0"/>
            <a:t>系列为代表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另外：在目标检测方面：</a:t>
          </a:r>
          <a:r>
            <a:rPr lang="en-US" altLang="zh-CN" sz="1800" kern="1200" dirty="0"/>
            <a:t>SSD</a:t>
          </a:r>
          <a:r>
            <a:rPr lang="zh-CN" altLang="en-US" sz="1800" kern="1200" dirty="0"/>
            <a:t>、</a:t>
          </a:r>
          <a:r>
            <a:rPr lang="en-US" altLang="zh-CN" sz="1800" kern="1200" dirty="0"/>
            <a:t>FPN</a:t>
          </a:r>
          <a:r>
            <a:rPr lang="zh-CN" altLang="en-US" sz="1800" kern="1200" dirty="0"/>
            <a:t>等框架也利用了这一思想</a:t>
          </a:r>
        </a:p>
      </dsp:txBody>
      <dsp:txXfrm>
        <a:off x="39" y="1863127"/>
        <a:ext cx="3798093" cy="3211649"/>
      </dsp:txXfrm>
    </dsp:sp>
    <dsp:sp modelId="{BFB29C3F-001D-41A9-AB80-DB6458B42E4C}">
      <dsp:nvSpPr>
        <dsp:cNvPr id="0" name=""/>
        <dsp:cNvSpPr/>
      </dsp:nvSpPr>
      <dsp:spPr>
        <a:xfrm>
          <a:off x="4329866" y="348227"/>
          <a:ext cx="3776406" cy="151056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/>
            <a:t>Attention</a:t>
          </a:r>
          <a:r>
            <a:rPr lang="zh-CN" altLang="en-US" sz="3200" kern="1200" dirty="0"/>
            <a:t>系列</a:t>
          </a:r>
        </a:p>
      </dsp:txBody>
      <dsp:txXfrm>
        <a:off x="4329866" y="348227"/>
        <a:ext cx="3776406" cy="1510562"/>
      </dsp:txXfrm>
    </dsp:sp>
    <dsp:sp modelId="{045DB5B6-936C-4693-9DE1-1B3B8B261EEC}">
      <dsp:nvSpPr>
        <dsp:cNvPr id="0" name=""/>
        <dsp:cNvSpPr/>
      </dsp:nvSpPr>
      <dsp:spPr>
        <a:xfrm>
          <a:off x="4329866" y="1858789"/>
          <a:ext cx="3798093" cy="321164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利用</a:t>
          </a:r>
          <a:r>
            <a:rPr lang="en-US" altLang="zh-CN" sz="1800" kern="1200" dirty="0"/>
            <a:t>attention</a:t>
          </a:r>
          <a:r>
            <a:rPr lang="zh-CN" altLang="en-US" sz="1800" kern="1200" dirty="0"/>
            <a:t>注意力机制获取</a:t>
          </a:r>
          <a:r>
            <a:rPr lang="en-US" altLang="zh-CN" sz="1800" kern="1200" dirty="0"/>
            <a:t>pixel-wise</a:t>
          </a:r>
          <a:r>
            <a:rPr lang="zh-CN" altLang="en-US" sz="1800" kern="1200" dirty="0"/>
            <a:t>的上下文信息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/>
            <a:t>Attention</a:t>
          </a:r>
          <a:r>
            <a:rPr lang="zh-CN" altLang="en-US" sz="1800" kern="1200" dirty="0"/>
            <a:t>用于图像分割的思想起源于</a:t>
          </a:r>
          <a:r>
            <a:rPr lang="en-US" altLang="zh-CN" sz="1800" kern="1200" dirty="0"/>
            <a:t>Non-Local Neural Network</a:t>
          </a:r>
          <a:r>
            <a:rPr lang="zh-CN" altLang="en-US" sz="1800" kern="1200" dirty="0"/>
            <a:t>，之后发展出很多其他算法，例如：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err="1"/>
            <a:t>OCNet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err="1"/>
            <a:t>DANet</a:t>
          </a:r>
          <a:endParaRPr lang="en-US" altLang="zh-C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/>
            <a:t>CCNet</a:t>
          </a:r>
          <a:endParaRPr lang="en-US" altLang="zh-C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err="1"/>
            <a:t>PSAnet</a:t>
          </a:r>
          <a:endParaRPr lang="en-US" altLang="zh-CN" sz="1800" kern="1200" dirty="0"/>
        </a:p>
      </dsp:txBody>
      <dsp:txXfrm>
        <a:off x="4329866" y="1858789"/>
        <a:ext cx="3798093" cy="3211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9EB51-8B34-4B9C-BB6F-3D8C90BFD298}">
      <dsp:nvSpPr>
        <dsp:cNvPr id="0" name=""/>
        <dsp:cNvSpPr/>
      </dsp:nvSpPr>
      <dsp:spPr>
        <a:xfrm>
          <a:off x="0" y="350149"/>
          <a:ext cx="574858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7B854-75D7-474D-A761-D531A1436688}">
      <dsp:nvSpPr>
        <dsp:cNvPr id="0" name=""/>
        <dsp:cNvSpPr/>
      </dsp:nvSpPr>
      <dsp:spPr>
        <a:xfrm>
          <a:off x="287429" y="10669"/>
          <a:ext cx="4024012" cy="678960"/>
        </a:xfrm>
        <a:prstGeom prst="roundRect">
          <a:avLst/>
        </a:prstGeom>
        <a:solidFill>
          <a:schemeClr val="tx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98" tIns="0" rIns="15209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/>
            <a:t>MASK RCNN</a:t>
          </a:r>
          <a:endParaRPr lang="zh-CN" altLang="en-US" sz="2300" kern="1200" dirty="0"/>
        </a:p>
      </dsp:txBody>
      <dsp:txXfrm>
        <a:off x="320573" y="43813"/>
        <a:ext cx="3957724" cy="612672"/>
      </dsp:txXfrm>
    </dsp:sp>
    <dsp:sp modelId="{45745411-20EF-40B8-B706-8F68A7F526B5}">
      <dsp:nvSpPr>
        <dsp:cNvPr id="0" name=""/>
        <dsp:cNvSpPr/>
      </dsp:nvSpPr>
      <dsp:spPr>
        <a:xfrm>
          <a:off x="0" y="1393430"/>
          <a:ext cx="574858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98BED-0317-46C1-967B-6D7AF4920122}">
      <dsp:nvSpPr>
        <dsp:cNvPr id="0" name=""/>
        <dsp:cNvSpPr/>
      </dsp:nvSpPr>
      <dsp:spPr>
        <a:xfrm>
          <a:off x="287429" y="1053949"/>
          <a:ext cx="4024012" cy="678960"/>
        </a:xfrm>
        <a:prstGeom prst="roundRect">
          <a:avLst/>
        </a:prstGeom>
        <a:solidFill>
          <a:schemeClr val="tx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98" tIns="0" rIns="15209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err="1"/>
            <a:t>PANet</a:t>
          </a:r>
          <a:endParaRPr lang="zh-CN" altLang="en-US" sz="2300" kern="1200" dirty="0"/>
        </a:p>
      </dsp:txBody>
      <dsp:txXfrm>
        <a:off x="320573" y="1087093"/>
        <a:ext cx="3957724" cy="612672"/>
      </dsp:txXfrm>
    </dsp:sp>
    <dsp:sp modelId="{9A1F0941-8336-487F-A9D1-9556BE9DA9D9}">
      <dsp:nvSpPr>
        <dsp:cNvPr id="0" name=""/>
        <dsp:cNvSpPr/>
      </dsp:nvSpPr>
      <dsp:spPr>
        <a:xfrm>
          <a:off x="0" y="2436710"/>
          <a:ext cx="574858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76F43-1349-4CB4-B7DC-223889E4FE76}">
      <dsp:nvSpPr>
        <dsp:cNvPr id="0" name=""/>
        <dsp:cNvSpPr/>
      </dsp:nvSpPr>
      <dsp:spPr>
        <a:xfrm>
          <a:off x="287429" y="2097230"/>
          <a:ext cx="4024012" cy="678960"/>
        </a:xfrm>
        <a:prstGeom prst="roundRect">
          <a:avLst/>
        </a:prstGeom>
        <a:solidFill>
          <a:schemeClr val="tx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98" tIns="0" rIns="15209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/>
            <a:t>MASK^X RCNN</a:t>
          </a:r>
          <a:endParaRPr lang="zh-CN" altLang="en-US" sz="2300" kern="1200" dirty="0"/>
        </a:p>
      </dsp:txBody>
      <dsp:txXfrm>
        <a:off x="320573" y="2130374"/>
        <a:ext cx="3957724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D8BC2-6754-5444-9962-C5F23D9A50FA}" type="datetimeFigureOut">
              <a:rPr kumimoji="1" lang="zh-CN" altLang="en-US" smtClean="0"/>
              <a:pPr/>
              <a:t>2019/9/5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03299-B0F1-B644-9E7F-15258D339BB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5CB319E-73AD-504C-AAAD-AB92CB88D3A7}" type="datetimeFigureOut">
              <a:rPr lang="zh-CN" altLang="en-US"/>
              <a:pPr>
                <a:defRPr/>
              </a:pPr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85DF7834-612C-2F4A-8670-50306D72EEB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9EF26AB4-52F1-7E43-9C43-7F91384564DA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10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11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780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12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535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13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836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6363C1C2-E7BF-2947-A17E-884138D89E84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14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15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16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323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17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18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0686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19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72F8E50B-AD62-EB41-A639-70EAAAA8468B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20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0560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21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22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226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23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24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559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6363C1C2-E7BF-2947-A17E-884138D89E84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25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F90166B6-AA66-CD44-AF5D-FFA266725192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26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F90166B6-AA66-CD44-AF5D-FFA266725192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27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943D8D-8345-D14D-B689-0FE4CC61CC0A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28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943D8D-8345-D14D-B689-0FE4CC61CC0A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29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6363C1C2-E7BF-2947-A17E-884138D89E84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3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943D8D-8345-D14D-B689-0FE4CC61CC0A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30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B5E33A0A-D1AD-844C-9A08-04CC1135FBEE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31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62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4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6363C1C2-E7BF-2947-A17E-884138D89E84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5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6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7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804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8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557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9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00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39401" y="1955802"/>
            <a:ext cx="9128598" cy="3035300"/>
          </a:xfrm>
          <a:custGeom>
            <a:avLst/>
            <a:gdLst>
              <a:gd name="connsiteX0" fmla="*/ 4647286 w 9128598"/>
              <a:gd name="connsiteY0" fmla="*/ 666285 h 3035300"/>
              <a:gd name="connsiteX1" fmla="*/ 6804955 w 9128598"/>
              <a:gd name="connsiteY1" fmla="*/ 666285 h 3035300"/>
              <a:gd name="connsiteX2" fmla="*/ 6804955 w 9128598"/>
              <a:gd name="connsiteY2" fmla="*/ 3035300 h 3035300"/>
              <a:gd name="connsiteX3" fmla="*/ 4647286 w 9128598"/>
              <a:gd name="connsiteY3" fmla="*/ 3035300 h 3035300"/>
              <a:gd name="connsiteX4" fmla="*/ 6970929 w 9128598"/>
              <a:gd name="connsiteY4" fmla="*/ 0 h 3035300"/>
              <a:gd name="connsiteX5" fmla="*/ 9128598 w 9128598"/>
              <a:gd name="connsiteY5" fmla="*/ 0 h 3035300"/>
              <a:gd name="connsiteX6" fmla="*/ 9128598 w 9128598"/>
              <a:gd name="connsiteY6" fmla="*/ 3035300 h 3035300"/>
              <a:gd name="connsiteX7" fmla="*/ 6970929 w 9128598"/>
              <a:gd name="connsiteY7" fmla="*/ 3035300 h 3035300"/>
              <a:gd name="connsiteX8" fmla="*/ 2323643 w 9128598"/>
              <a:gd name="connsiteY8" fmla="*/ 0 h 3035300"/>
              <a:gd name="connsiteX9" fmla="*/ 4481312 w 9128598"/>
              <a:gd name="connsiteY9" fmla="*/ 0 h 3035300"/>
              <a:gd name="connsiteX10" fmla="*/ 4481312 w 9128598"/>
              <a:gd name="connsiteY10" fmla="*/ 2421894 h 3035300"/>
              <a:gd name="connsiteX11" fmla="*/ 2323643 w 9128598"/>
              <a:gd name="connsiteY11" fmla="*/ 2421894 h 3035300"/>
              <a:gd name="connsiteX12" fmla="*/ 0 w 9128598"/>
              <a:gd name="connsiteY12" fmla="*/ 0 h 3035300"/>
              <a:gd name="connsiteX13" fmla="*/ 2157669 w 9128598"/>
              <a:gd name="connsiteY13" fmla="*/ 0 h 3035300"/>
              <a:gd name="connsiteX14" fmla="*/ 2157669 w 9128598"/>
              <a:gd name="connsiteY14" fmla="*/ 3035300 h 3035300"/>
              <a:gd name="connsiteX15" fmla="*/ 0 w 9128598"/>
              <a:gd name="connsiteY15" fmla="*/ 303530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28598" h="3035300">
                <a:moveTo>
                  <a:pt x="4647286" y="666285"/>
                </a:moveTo>
                <a:lnTo>
                  <a:pt x="6804955" y="666285"/>
                </a:lnTo>
                <a:lnTo>
                  <a:pt x="6804955" y="3035300"/>
                </a:lnTo>
                <a:lnTo>
                  <a:pt x="4647286" y="3035300"/>
                </a:lnTo>
                <a:close/>
                <a:moveTo>
                  <a:pt x="6970929" y="0"/>
                </a:moveTo>
                <a:lnTo>
                  <a:pt x="9128598" y="0"/>
                </a:lnTo>
                <a:lnTo>
                  <a:pt x="9128598" y="3035300"/>
                </a:lnTo>
                <a:lnTo>
                  <a:pt x="6970929" y="3035300"/>
                </a:lnTo>
                <a:close/>
                <a:moveTo>
                  <a:pt x="2323643" y="0"/>
                </a:moveTo>
                <a:lnTo>
                  <a:pt x="4481312" y="0"/>
                </a:lnTo>
                <a:lnTo>
                  <a:pt x="4481312" y="2421894"/>
                </a:lnTo>
                <a:lnTo>
                  <a:pt x="2323643" y="2421894"/>
                </a:lnTo>
                <a:close/>
                <a:moveTo>
                  <a:pt x="0" y="0"/>
                </a:moveTo>
                <a:lnTo>
                  <a:pt x="2157669" y="0"/>
                </a:lnTo>
                <a:lnTo>
                  <a:pt x="2157669" y="3035300"/>
                </a:lnTo>
                <a:lnTo>
                  <a:pt x="0" y="303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6" y="2032000"/>
            <a:ext cx="5802753" cy="3873500"/>
          </a:xfrm>
          <a:custGeom>
            <a:avLst/>
            <a:gdLst>
              <a:gd name="connsiteX0" fmla="*/ 0 w 5802753"/>
              <a:gd name="connsiteY0" fmla="*/ 0 h 3873500"/>
              <a:gd name="connsiteX1" fmla="*/ 5802753 w 5802753"/>
              <a:gd name="connsiteY1" fmla="*/ 0 h 3873500"/>
              <a:gd name="connsiteX2" fmla="*/ 5802753 w 5802753"/>
              <a:gd name="connsiteY2" fmla="*/ 3873500 h 3873500"/>
              <a:gd name="connsiteX3" fmla="*/ 0 w 5802753"/>
              <a:gd name="connsiteY3" fmla="*/ 3873500 h 387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753" h="3873500">
                <a:moveTo>
                  <a:pt x="0" y="0"/>
                </a:moveTo>
                <a:lnTo>
                  <a:pt x="5802753" y="0"/>
                </a:lnTo>
                <a:lnTo>
                  <a:pt x="5802753" y="3873500"/>
                </a:lnTo>
                <a:lnTo>
                  <a:pt x="0" y="387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37558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5133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36511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5" y="647700"/>
            <a:ext cx="4048125" cy="5505450"/>
          </a:xfrm>
          <a:custGeom>
            <a:avLst/>
            <a:gdLst>
              <a:gd name="connsiteX0" fmla="*/ 0 w 4048125"/>
              <a:gd name="connsiteY0" fmla="*/ 0 h 5505450"/>
              <a:gd name="connsiteX1" fmla="*/ 4048125 w 4048125"/>
              <a:gd name="connsiteY1" fmla="*/ 0 h 5505450"/>
              <a:gd name="connsiteX2" fmla="*/ 4048125 w 4048125"/>
              <a:gd name="connsiteY2" fmla="*/ 5505450 h 5505450"/>
              <a:gd name="connsiteX3" fmla="*/ 0 w 4048125"/>
              <a:gd name="connsiteY3" fmla="*/ 5505450 h 5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125" h="5505450">
                <a:moveTo>
                  <a:pt x="0" y="0"/>
                </a:moveTo>
                <a:lnTo>
                  <a:pt x="4048125" y="0"/>
                </a:lnTo>
                <a:lnTo>
                  <a:pt x="4048125" y="5505450"/>
                </a:lnTo>
                <a:lnTo>
                  <a:pt x="0" y="5505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5" y="650930"/>
            <a:ext cx="10801351" cy="3177153"/>
          </a:xfrm>
          <a:custGeom>
            <a:avLst/>
            <a:gdLst>
              <a:gd name="connsiteX0" fmla="*/ 0 w 10801351"/>
              <a:gd name="connsiteY0" fmla="*/ 0 h 3177153"/>
              <a:gd name="connsiteX1" fmla="*/ 10801351 w 10801351"/>
              <a:gd name="connsiteY1" fmla="*/ 0 h 3177153"/>
              <a:gd name="connsiteX2" fmla="*/ 10801351 w 10801351"/>
              <a:gd name="connsiteY2" fmla="*/ 3177153 h 3177153"/>
              <a:gd name="connsiteX3" fmla="*/ 0 w 10801351"/>
              <a:gd name="connsiteY3" fmla="*/ 3177153 h 317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351" h="3177153">
                <a:moveTo>
                  <a:pt x="0" y="0"/>
                </a:moveTo>
                <a:lnTo>
                  <a:pt x="10801351" y="0"/>
                </a:lnTo>
                <a:lnTo>
                  <a:pt x="10801351" y="3177153"/>
                </a:lnTo>
                <a:lnTo>
                  <a:pt x="0" y="31771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189738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875775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561812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9247849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17600" y="4209143"/>
            <a:ext cx="5181600" cy="2046514"/>
          </a:xfrm>
          <a:custGeom>
            <a:avLst/>
            <a:gdLst>
              <a:gd name="connsiteX0" fmla="*/ 0 w 5181600"/>
              <a:gd name="connsiteY0" fmla="*/ 0 h 2046514"/>
              <a:gd name="connsiteX1" fmla="*/ 5181600 w 5181600"/>
              <a:gd name="connsiteY1" fmla="*/ 0 h 2046514"/>
              <a:gd name="connsiteX2" fmla="*/ 5181600 w 5181600"/>
              <a:gd name="connsiteY2" fmla="*/ 2046514 h 2046514"/>
              <a:gd name="connsiteX3" fmla="*/ 0 w 5181600"/>
              <a:gd name="connsiteY3" fmla="*/ 2046514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0" h="2046514">
                <a:moveTo>
                  <a:pt x="0" y="0"/>
                </a:moveTo>
                <a:lnTo>
                  <a:pt x="5181600" y="0"/>
                </a:lnTo>
                <a:lnTo>
                  <a:pt x="5181600" y="2046514"/>
                </a:lnTo>
                <a:lnTo>
                  <a:pt x="0" y="2046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498078" y="1681843"/>
            <a:ext cx="4576322" cy="4573814"/>
          </a:xfrm>
          <a:custGeom>
            <a:avLst/>
            <a:gdLst>
              <a:gd name="connsiteX0" fmla="*/ 0 w 4576322"/>
              <a:gd name="connsiteY0" fmla="*/ 0 h 4573814"/>
              <a:gd name="connsiteX1" fmla="*/ 4576322 w 4576322"/>
              <a:gd name="connsiteY1" fmla="*/ 0 h 4573814"/>
              <a:gd name="connsiteX2" fmla="*/ 4576322 w 4576322"/>
              <a:gd name="connsiteY2" fmla="*/ 4573814 h 4573814"/>
              <a:gd name="connsiteX3" fmla="*/ 0 w 4576322"/>
              <a:gd name="connsiteY3" fmla="*/ 4573814 h 457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6322" h="4573814">
                <a:moveTo>
                  <a:pt x="0" y="0"/>
                </a:moveTo>
                <a:lnTo>
                  <a:pt x="4576322" y="0"/>
                </a:lnTo>
                <a:lnTo>
                  <a:pt x="4576322" y="4573814"/>
                </a:lnTo>
                <a:lnTo>
                  <a:pt x="0" y="4573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11559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281845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9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27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1193800" y="41021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0954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0381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9807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89234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32690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46829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0968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alphaModFix amt="23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1638300" y="2054225"/>
            <a:ext cx="8915400" cy="2749550"/>
            <a:chOff x="1638300" y="2137569"/>
            <a:chExt cx="8915400" cy="2749550"/>
          </a:xfrm>
        </p:grpSpPr>
        <p:sp>
          <p:nvSpPr>
            <p:cNvPr id="3" name="矩形 2"/>
            <p:cNvSpPr/>
            <p:nvPr/>
          </p:nvSpPr>
          <p:spPr>
            <a:xfrm>
              <a:off x="1638300" y="2137569"/>
              <a:ext cx="8915400" cy="2749550"/>
            </a:xfrm>
            <a:prstGeom prst="rect">
              <a:avLst/>
            </a:prstGeom>
            <a:noFill/>
            <a:ln w="1270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825671" y="2313464"/>
              <a:ext cx="8607972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dirty="0">
                  <a:solidFill>
                    <a:srgbClr val="132F52"/>
                  </a:solidFill>
                  <a:latin typeface="+mj-ea"/>
                  <a:ea typeface="+mj-ea"/>
                </a:rPr>
                <a:t>图像分割算法分享</a:t>
              </a:r>
              <a:r>
                <a:rPr lang="en-US" altLang="zh-CN" sz="4800" dirty="0">
                  <a:solidFill>
                    <a:srgbClr val="132F52"/>
                  </a:solidFill>
                  <a:latin typeface="+mj-ea"/>
                  <a:ea typeface="+mj-ea"/>
                </a:rPr>
                <a:t>(</a:t>
              </a:r>
              <a:r>
                <a:rPr lang="zh-CN" altLang="en-US" sz="4800" dirty="0">
                  <a:solidFill>
                    <a:srgbClr val="132F52"/>
                  </a:solidFill>
                  <a:latin typeface="+mj-ea"/>
                  <a:ea typeface="+mj-ea"/>
                </a:rPr>
                <a:t>一</a:t>
              </a:r>
              <a:r>
                <a:rPr lang="en-US" altLang="zh-CN" sz="4800" dirty="0">
                  <a:solidFill>
                    <a:srgbClr val="132F52"/>
                  </a:solidFill>
                  <a:latin typeface="+mj-ea"/>
                  <a:ea typeface="+mj-ea"/>
                </a:rPr>
                <a:t>)</a:t>
              </a:r>
              <a:endParaRPr lang="zh-CN" altLang="en-US" sz="4800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19632" y="4255021"/>
              <a:ext cx="6952736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algn="dist">
                <a:defRPr sz="9600"/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rgbClr val="132F52"/>
                  </a:solidFill>
                  <a:latin typeface="+mn-lt"/>
                  <a:ea typeface="+mn-ea"/>
                </a:rPr>
                <a:t>致力于人工智能基础研究与应用开发</a:t>
              </a:r>
            </a:p>
          </p:txBody>
        </p:sp>
      </p:grpSp>
      <p:grpSp>
        <p:nvGrpSpPr>
          <p:cNvPr id="2" name="组合 7"/>
          <p:cNvGrpSpPr/>
          <p:nvPr/>
        </p:nvGrpSpPr>
        <p:grpSpPr bwMode="auto">
          <a:xfrm>
            <a:off x="5868988" y="5376862"/>
            <a:ext cx="454025" cy="454025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75498" y="3425825"/>
            <a:ext cx="5564221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132F52"/>
                </a:solidFill>
                <a:latin typeface="+mj-ea"/>
                <a:ea typeface="+mj-ea"/>
              </a:rPr>
              <a:t>第一回合</a:t>
            </a:r>
            <a:r>
              <a:rPr lang="en-US" altLang="zh-CN" sz="3200" dirty="0">
                <a:solidFill>
                  <a:srgbClr val="132F52"/>
                </a:solidFill>
                <a:latin typeface="+mj-ea"/>
                <a:ea typeface="+mj-ea"/>
              </a:rPr>
              <a:t>——</a:t>
            </a:r>
            <a:r>
              <a:rPr lang="zh-CN" altLang="en-US" sz="3200" dirty="0">
                <a:solidFill>
                  <a:srgbClr val="132F52"/>
                </a:solidFill>
                <a:latin typeface="+mj-ea"/>
                <a:ea typeface="+mj-ea"/>
              </a:rPr>
              <a:t>追求精度！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664047" y="5823409"/>
            <a:ext cx="2132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分享人：  卜祥技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04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32831" y="794565"/>
              <a:ext cx="3280142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发展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-</a:t>
              </a: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PSPNet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736934" y="1056073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PSPNet</a:t>
            </a:r>
            <a:r>
              <a:rPr lang="en-US" altLang="zh-CN" dirty="0"/>
              <a:t>: Pyramid Scene Parsing Network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7" y="1376362"/>
            <a:ext cx="11000201" cy="313878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43202" y="4780918"/>
            <a:ext cx="10786645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FCN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不能有效的处理场景之间的关系和全局信息，例如不能很好的获取场景中的匹配信息；识别范围有限，对很大或很小的物体识别不好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金字塔池化模块：使用不同大小的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pooling 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:1x1, 2x2, 3x3, 6x6)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获取不同层次的特征，每一层可以获得不同大小的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context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信息；将局部与全局信息进行融合。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Backbone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使用带孔的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ResNet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05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32830" y="794565"/>
              <a:ext cx="3270901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发展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-Deeplab3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925434" y="1929130"/>
            <a:ext cx="3898703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探讨了空洞卷积在级联模块上的使用：很深的网络、维持原尺寸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" y="1735611"/>
            <a:ext cx="6821214" cy="25849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8" y="4191275"/>
            <a:ext cx="7809187" cy="25939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50674" y="1237840"/>
            <a:ext cx="4932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Deeplab3: Rethinking </a:t>
            </a:r>
            <a:r>
              <a:rPr lang="en-US" altLang="zh-CN" b="1" dirty="0" err="1">
                <a:solidFill>
                  <a:srgbClr val="000000"/>
                </a:solidFill>
                <a:latin typeface="Lucida Grande"/>
              </a:rPr>
              <a:t>Atrous</a:t>
            </a:r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 Convolution for Semantic Image Segmentation</a:t>
            </a:r>
            <a:endParaRPr lang="en-US" altLang="zh-CN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25435" y="3028097"/>
            <a:ext cx="3898703" cy="34163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改进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ASPP: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Deeplab2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中所有的卷积都是用的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3x3kernel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，但随着扩张的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rate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增大，效果在变差，当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rate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与特征图大小相同是，卷积退化为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1x1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1x1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rate={6, 12, 18}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，来获取多尺度信息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concate+1x1conv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融合信息</a:t>
            </a:r>
          </a:p>
        </p:txBody>
      </p:sp>
    </p:spTree>
    <p:extLst>
      <p:ext uri="{BB962C8B-B14F-4D97-AF65-F5344CB8AC3E}">
        <p14:creationId xmlns:p14="http://schemas.microsoft.com/office/powerpoint/2010/main" val="23127549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06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32830" y="794565"/>
              <a:ext cx="3270901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发展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-Deeplab3+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364418" y="2265461"/>
            <a:ext cx="3375638" cy="13388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decoder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采用修改的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Xception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backbone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0655" y="6262255"/>
            <a:ext cx="1038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Deeplab3+: Encoder-Decoder with </a:t>
            </a:r>
            <a:r>
              <a:rPr lang="en-US" altLang="zh-CN" dirty="0" err="1"/>
              <a:t>Atrous</a:t>
            </a:r>
            <a:r>
              <a:rPr lang="en-US" altLang="zh-CN" dirty="0"/>
              <a:t> Separable Convolution for Semantic Image Segmentation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6" y="1508861"/>
            <a:ext cx="7818164" cy="44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69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07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32830" y="794565"/>
              <a:ext cx="3270901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Auto-</a:t>
              </a: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Deeplab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84127" y="4325151"/>
            <a:ext cx="3144520" cy="4589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每个节点有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个选择：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1783" y="6384744"/>
            <a:ext cx="10104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Auto-</a:t>
            </a:r>
            <a:r>
              <a:rPr lang="en-US" altLang="zh-CN" dirty="0" err="1"/>
              <a:t>Deeplab</a:t>
            </a:r>
            <a:r>
              <a:rPr lang="en-US" altLang="zh-CN" dirty="0"/>
              <a:t>: Hierarchical Neural Architecture Search for Semantic Image Segmentation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64" y="5023212"/>
            <a:ext cx="5166808" cy="10516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3" y="1613038"/>
            <a:ext cx="10966167" cy="2446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68403" y="4393443"/>
            <a:ext cx="314452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搜索最优路径：图中黑色曲线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8279560" y="411588"/>
            <a:ext cx="3144520" cy="4589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AutoML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在分割领域初探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059087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2600" y="1104900"/>
            <a:ext cx="3506788" cy="467360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-1" fmla="*/ 0 w 3505845"/>
              <a:gd name="connsiteY0-2" fmla="*/ 0 h 4673580"/>
              <a:gd name="connsiteX1-3" fmla="*/ 3505845 w 3505845"/>
              <a:gd name="connsiteY1-4" fmla="*/ 0 h 4673580"/>
              <a:gd name="connsiteX2-5" fmla="*/ 3486795 w 3505845"/>
              <a:gd name="connsiteY2-6" fmla="*/ 2247900 h 4673580"/>
              <a:gd name="connsiteX3-7" fmla="*/ 3505845 w 3505845"/>
              <a:gd name="connsiteY3-8" fmla="*/ 4673580 h 4673580"/>
              <a:gd name="connsiteX4-9" fmla="*/ 0 w 3505845"/>
              <a:gd name="connsiteY4-10" fmla="*/ 4673580 h 4673580"/>
              <a:gd name="connsiteX5" fmla="*/ 0 w 3505845"/>
              <a:gd name="connsiteY5" fmla="*/ 0 h 4673580"/>
              <a:gd name="connsiteX0-11" fmla="*/ 0 w 3505845"/>
              <a:gd name="connsiteY0-12" fmla="*/ 0 h 4673580"/>
              <a:gd name="connsiteX1-13" fmla="*/ 3505845 w 3505845"/>
              <a:gd name="connsiteY1-14" fmla="*/ 0 h 4673580"/>
              <a:gd name="connsiteX2-15" fmla="*/ 3486795 w 3505845"/>
              <a:gd name="connsiteY2-16" fmla="*/ 2247900 h 4673580"/>
              <a:gd name="connsiteX3-17" fmla="*/ 3486795 w 3505845"/>
              <a:gd name="connsiteY3-18" fmla="*/ 3524250 h 4673580"/>
              <a:gd name="connsiteX4-19" fmla="*/ 3505845 w 3505845"/>
              <a:gd name="connsiteY4-20" fmla="*/ 4673580 h 4673580"/>
              <a:gd name="connsiteX5-21" fmla="*/ 0 w 3505845"/>
              <a:gd name="connsiteY5-22" fmla="*/ 4673580 h 4673580"/>
              <a:gd name="connsiteX6" fmla="*/ 0 w 3505845"/>
              <a:gd name="connsiteY6" fmla="*/ 0 h 4673580"/>
              <a:gd name="connsiteX0-23" fmla="*/ 0 w 3505845"/>
              <a:gd name="connsiteY0-24" fmla="*/ 0 h 4673580"/>
              <a:gd name="connsiteX1-25" fmla="*/ 3505845 w 3505845"/>
              <a:gd name="connsiteY1-26" fmla="*/ 0 h 4673580"/>
              <a:gd name="connsiteX2-27" fmla="*/ 3486795 w 3505845"/>
              <a:gd name="connsiteY2-28" fmla="*/ 2247900 h 4673580"/>
              <a:gd name="connsiteX3-29" fmla="*/ 3467745 w 3505845"/>
              <a:gd name="connsiteY3-30" fmla="*/ 2857500 h 4673580"/>
              <a:gd name="connsiteX4-31" fmla="*/ 3486795 w 3505845"/>
              <a:gd name="connsiteY4-32" fmla="*/ 3524250 h 4673580"/>
              <a:gd name="connsiteX5-33" fmla="*/ 3505845 w 3505845"/>
              <a:gd name="connsiteY5-34" fmla="*/ 4673580 h 4673580"/>
              <a:gd name="connsiteX6-35" fmla="*/ 0 w 3505845"/>
              <a:gd name="connsiteY6-36" fmla="*/ 4673580 h 4673580"/>
              <a:gd name="connsiteX7" fmla="*/ 0 w 3505845"/>
              <a:gd name="connsiteY7" fmla="*/ 0 h 4673580"/>
              <a:gd name="connsiteX0-37" fmla="*/ 3467745 w 3559185"/>
              <a:gd name="connsiteY0-38" fmla="*/ 2857500 h 4673580"/>
              <a:gd name="connsiteX1-39" fmla="*/ 3486795 w 3559185"/>
              <a:gd name="connsiteY1-40" fmla="*/ 3524250 h 4673580"/>
              <a:gd name="connsiteX2-41" fmla="*/ 3505845 w 3559185"/>
              <a:gd name="connsiteY2-42" fmla="*/ 4673580 h 4673580"/>
              <a:gd name="connsiteX3-43" fmla="*/ 0 w 3559185"/>
              <a:gd name="connsiteY3-44" fmla="*/ 4673580 h 4673580"/>
              <a:gd name="connsiteX4-45" fmla="*/ 0 w 3559185"/>
              <a:gd name="connsiteY4-46" fmla="*/ 0 h 4673580"/>
              <a:gd name="connsiteX5-47" fmla="*/ 3505845 w 3559185"/>
              <a:gd name="connsiteY5-48" fmla="*/ 0 h 4673580"/>
              <a:gd name="connsiteX6-49" fmla="*/ 3486795 w 3559185"/>
              <a:gd name="connsiteY6-50" fmla="*/ 2247900 h 4673580"/>
              <a:gd name="connsiteX7-51" fmla="*/ 3559185 w 3559185"/>
              <a:gd name="connsiteY7-52" fmla="*/ 2948940 h 4673580"/>
              <a:gd name="connsiteX0-53" fmla="*/ 3467745 w 3505845"/>
              <a:gd name="connsiteY0-54" fmla="*/ 2857500 h 4673580"/>
              <a:gd name="connsiteX1-55" fmla="*/ 3486795 w 3505845"/>
              <a:gd name="connsiteY1-56" fmla="*/ 3524250 h 4673580"/>
              <a:gd name="connsiteX2-57" fmla="*/ 3505845 w 3505845"/>
              <a:gd name="connsiteY2-58" fmla="*/ 4673580 h 4673580"/>
              <a:gd name="connsiteX3-59" fmla="*/ 0 w 3505845"/>
              <a:gd name="connsiteY3-60" fmla="*/ 4673580 h 4673580"/>
              <a:gd name="connsiteX4-61" fmla="*/ 0 w 3505845"/>
              <a:gd name="connsiteY4-62" fmla="*/ 0 h 4673580"/>
              <a:gd name="connsiteX5-63" fmla="*/ 3505845 w 3505845"/>
              <a:gd name="connsiteY5-64" fmla="*/ 0 h 4673580"/>
              <a:gd name="connsiteX6-65" fmla="*/ 3486795 w 3505845"/>
              <a:gd name="connsiteY6-66" fmla="*/ 2247900 h 4673580"/>
              <a:gd name="connsiteX0-67" fmla="*/ 3486795 w 3505845"/>
              <a:gd name="connsiteY0-68" fmla="*/ 3524250 h 4673580"/>
              <a:gd name="connsiteX1-69" fmla="*/ 3505845 w 3505845"/>
              <a:gd name="connsiteY1-70" fmla="*/ 4673580 h 4673580"/>
              <a:gd name="connsiteX2-71" fmla="*/ 0 w 3505845"/>
              <a:gd name="connsiteY2-72" fmla="*/ 4673580 h 4673580"/>
              <a:gd name="connsiteX3-73" fmla="*/ 0 w 3505845"/>
              <a:gd name="connsiteY3-74" fmla="*/ 0 h 4673580"/>
              <a:gd name="connsiteX4-75" fmla="*/ 3505845 w 3505845"/>
              <a:gd name="connsiteY4-76" fmla="*/ 0 h 4673580"/>
              <a:gd name="connsiteX5-77" fmla="*/ 3486795 w 3505845"/>
              <a:gd name="connsiteY5-78" fmla="*/ 2247900 h 4673580"/>
              <a:gd name="connsiteX0-79" fmla="*/ 3515978 w 3515978"/>
              <a:gd name="connsiteY0-80" fmla="*/ 3524250 h 4673580"/>
              <a:gd name="connsiteX1-81" fmla="*/ 3505845 w 3515978"/>
              <a:gd name="connsiteY1-82" fmla="*/ 4673580 h 4673580"/>
              <a:gd name="connsiteX2-83" fmla="*/ 0 w 3515978"/>
              <a:gd name="connsiteY2-84" fmla="*/ 4673580 h 4673580"/>
              <a:gd name="connsiteX3-85" fmla="*/ 0 w 3515978"/>
              <a:gd name="connsiteY3-86" fmla="*/ 0 h 4673580"/>
              <a:gd name="connsiteX4-87" fmla="*/ 3505845 w 3515978"/>
              <a:gd name="connsiteY4-88" fmla="*/ 0 h 4673580"/>
              <a:gd name="connsiteX5-89" fmla="*/ 3486795 w 3515978"/>
              <a:gd name="connsiteY5-90" fmla="*/ 2247900 h 4673580"/>
              <a:gd name="connsiteX0-91" fmla="*/ 3506250 w 3506869"/>
              <a:gd name="connsiteY0-92" fmla="*/ 3524250 h 4673580"/>
              <a:gd name="connsiteX1-93" fmla="*/ 3505845 w 3506869"/>
              <a:gd name="connsiteY1-94" fmla="*/ 4673580 h 4673580"/>
              <a:gd name="connsiteX2-95" fmla="*/ 0 w 3506869"/>
              <a:gd name="connsiteY2-96" fmla="*/ 4673580 h 4673580"/>
              <a:gd name="connsiteX3-97" fmla="*/ 0 w 3506869"/>
              <a:gd name="connsiteY3-98" fmla="*/ 0 h 4673580"/>
              <a:gd name="connsiteX4-99" fmla="*/ 3505845 w 3506869"/>
              <a:gd name="connsiteY4-100" fmla="*/ 0 h 4673580"/>
              <a:gd name="connsiteX5-101" fmla="*/ 3486795 w 3506869"/>
              <a:gd name="connsiteY5-102" fmla="*/ 2247900 h 4673580"/>
              <a:gd name="connsiteX0-103" fmla="*/ 3506250 w 3506869"/>
              <a:gd name="connsiteY0-104" fmla="*/ 3524250 h 4673580"/>
              <a:gd name="connsiteX1-105" fmla="*/ 3505845 w 3506869"/>
              <a:gd name="connsiteY1-106" fmla="*/ 4673580 h 4673580"/>
              <a:gd name="connsiteX2-107" fmla="*/ 0 w 3506869"/>
              <a:gd name="connsiteY2-108" fmla="*/ 4673580 h 4673580"/>
              <a:gd name="connsiteX3-109" fmla="*/ 0 w 3506869"/>
              <a:gd name="connsiteY3-110" fmla="*/ 0 h 4673580"/>
              <a:gd name="connsiteX4-111" fmla="*/ 3505845 w 3506869"/>
              <a:gd name="connsiteY4-112" fmla="*/ 0 h 4673580"/>
              <a:gd name="connsiteX5-113" fmla="*/ 3496523 w 3506869"/>
              <a:gd name="connsiteY5-114" fmla="*/ 2247900 h 4673580"/>
              <a:gd name="connsiteX0-115" fmla="*/ 3506250 w 3525963"/>
              <a:gd name="connsiteY0-116" fmla="*/ 3524250 h 4673580"/>
              <a:gd name="connsiteX1-117" fmla="*/ 3505845 w 3525963"/>
              <a:gd name="connsiteY1-118" fmla="*/ 4673580 h 4673580"/>
              <a:gd name="connsiteX2-119" fmla="*/ 0 w 3525963"/>
              <a:gd name="connsiteY2-120" fmla="*/ 4673580 h 4673580"/>
              <a:gd name="connsiteX3-121" fmla="*/ 0 w 3525963"/>
              <a:gd name="connsiteY3-122" fmla="*/ 0 h 4673580"/>
              <a:gd name="connsiteX4-123" fmla="*/ 3505845 w 3525963"/>
              <a:gd name="connsiteY4-124" fmla="*/ 0 h 4673580"/>
              <a:gd name="connsiteX5-125" fmla="*/ 3525706 w 3525963"/>
              <a:gd name="connsiteY5-126" fmla="*/ 2257628 h 4673580"/>
              <a:gd name="connsiteX0-127" fmla="*/ 3506250 w 3516372"/>
              <a:gd name="connsiteY0-128" fmla="*/ 3524250 h 4673580"/>
              <a:gd name="connsiteX1-129" fmla="*/ 3505845 w 3516372"/>
              <a:gd name="connsiteY1-130" fmla="*/ 4673580 h 4673580"/>
              <a:gd name="connsiteX2-131" fmla="*/ 0 w 3516372"/>
              <a:gd name="connsiteY2-132" fmla="*/ 4673580 h 4673580"/>
              <a:gd name="connsiteX3-133" fmla="*/ 0 w 3516372"/>
              <a:gd name="connsiteY3-134" fmla="*/ 0 h 4673580"/>
              <a:gd name="connsiteX4-135" fmla="*/ 3505845 w 3516372"/>
              <a:gd name="connsiteY4-136" fmla="*/ 0 h 4673580"/>
              <a:gd name="connsiteX5-137" fmla="*/ 3515978 w 3516372"/>
              <a:gd name="connsiteY5-138" fmla="*/ 2257628 h 4673580"/>
              <a:gd name="connsiteX0-139" fmla="*/ 3506250 w 3506869"/>
              <a:gd name="connsiteY0-140" fmla="*/ 3524250 h 4673580"/>
              <a:gd name="connsiteX1-141" fmla="*/ 3505845 w 3506869"/>
              <a:gd name="connsiteY1-142" fmla="*/ 4673580 h 4673580"/>
              <a:gd name="connsiteX2-143" fmla="*/ 0 w 3506869"/>
              <a:gd name="connsiteY2-144" fmla="*/ 4673580 h 4673580"/>
              <a:gd name="connsiteX3-145" fmla="*/ 0 w 3506869"/>
              <a:gd name="connsiteY3-146" fmla="*/ 0 h 4673580"/>
              <a:gd name="connsiteX4-147" fmla="*/ 3505845 w 3506869"/>
              <a:gd name="connsiteY4-148" fmla="*/ 0 h 4673580"/>
              <a:gd name="connsiteX5-149" fmla="*/ 3496523 w 3506869"/>
              <a:gd name="connsiteY5-150" fmla="*/ 2257628 h 4673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3" name="组合 2"/>
          <p:cNvGrpSpPr/>
          <p:nvPr/>
        </p:nvGrpSpPr>
        <p:grpSpPr bwMode="auto">
          <a:xfrm rot="-5400000">
            <a:off x="8840788" y="5324475"/>
            <a:ext cx="454025" cy="454025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504877" y="3602275"/>
            <a:ext cx="5839795" cy="7683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>
                <a:solidFill>
                  <a:srgbClr val="132F52"/>
                </a:solidFill>
                <a:latin typeface="Geometr415 Blk BT" panose="020B0802020204020303" pitchFamily="34" charset="0"/>
                <a:ea typeface="+mn-ea"/>
              </a:rPr>
              <a:t>Attention</a:t>
            </a:r>
            <a:r>
              <a:rPr lang="zh-CN" altLang="en-US" sz="4400" b="1" dirty="0">
                <a:solidFill>
                  <a:srgbClr val="132F52"/>
                </a:solidFill>
                <a:latin typeface="Geometr415 Blk BT" panose="020B0802020204020303" pitchFamily="34" charset="0"/>
                <a:ea typeface="+mn-ea"/>
              </a:rPr>
              <a:t>系列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PART</a:t>
            </a:r>
            <a:r>
              <a:rPr lang="zh-CN" altLang="en-US" sz="5400" b="1" dirty="0">
                <a:solidFill>
                  <a:srgbClr val="132F52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03</a:t>
            </a:r>
            <a:endParaRPr lang="zh-CN" altLang="en-US" sz="5400" b="1" dirty="0">
              <a:solidFill>
                <a:srgbClr val="132F5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起源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-Non-local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067661" y="832272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Non-local Neural Networks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5007" y="1503105"/>
            <a:ext cx="9661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前面的</a:t>
            </a:r>
            <a:r>
              <a:rPr lang="en-US" altLang="zh-CN" dirty="0"/>
              <a:t>image level</a:t>
            </a:r>
            <a:r>
              <a:rPr lang="zh-CN" altLang="en-US" dirty="0"/>
              <a:t>的方法的感受野受卷积和的大小限制，通常用更大的卷积核或者更大的空洞</a:t>
            </a:r>
            <a:endParaRPr lang="en-US" altLang="zh-CN" dirty="0"/>
          </a:p>
          <a:p>
            <a:r>
              <a:rPr lang="zh-CN" altLang="en-US" dirty="0"/>
              <a:t>来捕获较远距离像素之间的依赖关系。然而依然很难有效捕获更远位置的数据的依赖关系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99394" y="2201837"/>
            <a:ext cx="7640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启发：</a:t>
            </a:r>
            <a:endParaRPr lang="en-US" altLang="zh-CN" b="1" dirty="0"/>
          </a:p>
          <a:p>
            <a:r>
              <a:rPr lang="zh-CN" altLang="en-US" dirty="0"/>
              <a:t>非均值滤波器：根据自相关性来计算邻域像素的权重；</a:t>
            </a:r>
            <a:endParaRPr lang="en-US" altLang="zh-CN" dirty="0"/>
          </a:p>
          <a:p>
            <a:r>
              <a:rPr lang="zh-CN" altLang="en-US" dirty="0"/>
              <a:t>选择两个窗：相似窗和搜索窗，分别用来确定像素的相似性和像素的范围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1194" y="3284191"/>
            <a:ext cx="8077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应用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Non-local</a:t>
            </a:r>
            <a:r>
              <a:rPr lang="zh-CN" altLang="en-US" dirty="0"/>
              <a:t>的数学公式：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</a:t>
            </a:r>
            <a:r>
              <a:rPr lang="zh-CN" altLang="en-US" dirty="0"/>
              <a:t>代表某像素点，</a:t>
            </a:r>
            <a:r>
              <a:rPr lang="en-US" altLang="zh-CN" dirty="0"/>
              <a:t>j </a:t>
            </a:r>
            <a:r>
              <a:rPr lang="zh-CN" altLang="en-US" dirty="0"/>
              <a:t>代表遍历所有可能的点，</a:t>
            </a:r>
            <a:r>
              <a:rPr lang="en-US" altLang="zh-CN" dirty="0"/>
              <a:t>c</a:t>
            </a:r>
            <a:r>
              <a:rPr lang="zh-CN" altLang="en-US" dirty="0"/>
              <a:t>是归一化因子</a:t>
            </a:r>
            <a:r>
              <a:rPr lang="en-US" altLang="zh-CN" dirty="0"/>
              <a:t>(</a:t>
            </a:r>
            <a:r>
              <a:rPr lang="en-US" altLang="zh-CN" dirty="0" err="1"/>
              <a:t>softmax</a:t>
            </a:r>
            <a:r>
              <a:rPr lang="zh-CN" altLang="en-US" dirty="0"/>
              <a:t>或者</a:t>
            </a:r>
            <a:r>
              <a:rPr lang="en-US" altLang="zh-CN" dirty="0"/>
              <a:t>1/N)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 </a:t>
            </a:r>
            <a:r>
              <a:rPr lang="zh-CN" altLang="en-US" dirty="0"/>
              <a:t>代表相似的函数，</a:t>
            </a:r>
            <a:r>
              <a:rPr lang="en-US" altLang="zh-CN" dirty="0"/>
              <a:t> g</a:t>
            </a:r>
            <a:r>
              <a:rPr lang="zh-CN" altLang="en-US" dirty="0"/>
              <a:t>是</a:t>
            </a:r>
            <a:r>
              <a:rPr lang="en-US" altLang="zh-CN" dirty="0" err="1"/>
              <a:t>Xj</a:t>
            </a:r>
            <a:r>
              <a:rPr lang="zh-CN" altLang="en-US" dirty="0"/>
              <a:t>中包含的信息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6" y="3232836"/>
            <a:ext cx="2686093" cy="6361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544" y="4776854"/>
            <a:ext cx="6881456" cy="20194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41194" y="4592188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</a:t>
            </a:r>
            <a:r>
              <a:rPr lang="zh-CN" altLang="en-US" dirty="0"/>
              <a:t>可以直接用</a:t>
            </a:r>
            <a:r>
              <a:rPr lang="zh-CN" altLang="en-US" b="1" dirty="0"/>
              <a:t>线性函数编码 </a:t>
            </a:r>
            <a:endParaRPr lang="en-US" altLang="zh-CN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31" y="4592188"/>
            <a:ext cx="1689357" cy="49686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24564" y="5102769"/>
            <a:ext cx="4762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关键是</a:t>
            </a:r>
            <a:r>
              <a:rPr lang="en-US" altLang="zh-CN" dirty="0"/>
              <a:t>f, </a:t>
            </a:r>
            <a:r>
              <a:rPr lang="zh-CN" altLang="en-US" dirty="0"/>
              <a:t>论文中举例见右侧，不过论文中证明</a:t>
            </a:r>
            <a:endParaRPr lang="en-US" altLang="zh-CN" dirty="0"/>
          </a:p>
          <a:p>
            <a:r>
              <a:rPr lang="zh-CN" altLang="en-US" dirty="0"/>
              <a:t>结果对 </a:t>
            </a:r>
            <a:r>
              <a:rPr lang="en-US" altLang="zh-CN" dirty="0"/>
              <a:t>f </a:t>
            </a:r>
            <a:r>
              <a:rPr lang="zh-CN" altLang="en-US" dirty="0"/>
              <a:t>的选择并不敏感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341194" y="5969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最后的结果：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14" y="5967385"/>
            <a:ext cx="2466716" cy="4524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55" y="3387908"/>
            <a:ext cx="6315608" cy="1853418"/>
          </a:xfrm>
          <a:prstGeom prst="rect">
            <a:avLst/>
          </a:prstGeom>
        </p:spPr>
      </p:pic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起源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-Non-local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030188" y="1035425"/>
            <a:ext cx="3342005" cy="92333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Non-local block</a:t>
            </a: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可以当作组件插入到神经网络中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" y="1689926"/>
            <a:ext cx="5779924" cy="4487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73" y="2035579"/>
            <a:ext cx="2534004" cy="600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54" y="2789386"/>
            <a:ext cx="1512574" cy="4448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97" y="5607461"/>
            <a:ext cx="1745131" cy="320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97928" y="4074111"/>
            <a:ext cx="4874265" cy="392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01628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29" y="1987956"/>
            <a:ext cx="4770533" cy="3703641"/>
          </a:xfrm>
          <a:prstGeom prst="rect">
            <a:avLst/>
          </a:prstGeom>
        </p:spPr>
      </p:pic>
      <p:grpSp>
        <p:nvGrpSpPr>
          <p:cNvPr id="9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13" name="矩形 12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02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OCNet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41708" y="6336146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OCNet</a:t>
            </a:r>
            <a:r>
              <a:rPr lang="en-US" altLang="zh-CN" dirty="0"/>
              <a:t>: Object Context Network for Scene Parsing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4049"/>
            <a:ext cx="6894786" cy="28071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4999" y="131117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Object Context</a:t>
            </a:r>
            <a:r>
              <a:rPr lang="zh-CN" altLang="en-US" dirty="0"/>
              <a:t>模块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9" y="4710578"/>
            <a:ext cx="1304925" cy="533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9" y="5338399"/>
            <a:ext cx="1590675" cy="190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1" y="5475689"/>
            <a:ext cx="4448175" cy="542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1" y="6037984"/>
            <a:ext cx="2867025" cy="5334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12737" y="1354717"/>
            <a:ext cx="199766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与</a:t>
            </a:r>
            <a:r>
              <a:rPr lang="en-US" altLang="zh-CN" b="1" dirty="0"/>
              <a:t>Non-Local</a:t>
            </a:r>
            <a:r>
              <a:rPr lang="zh-CN" altLang="en-US" b="1" dirty="0"/>
              <a:t>对比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13" name="矩形 12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02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OCNet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41708" y="6336146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OCNet</a:t>
            </a:r>
            <a:r>
              <a:rPr lang="en-US" altLang="zh-CN" dirty="0"/>
              <a:t>: Object Context Network for Scene Parsing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6" y="1756934"/>
            <a:ext cx="9502964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983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13" name="矩形 12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03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DANet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262043" y="6342865"/>
            <a:ext cx="5878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DANet</a:t>
            </a:r>
            <a:r>
              <a:rPr lang="en-US" altLang="zh-CN" dirty="0"/>
              <a:t>: Dual Attention Network for Scene Segmentation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76" y="1576676"/>
            <a:ext cx="8249284" cy="47002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670" y="2349972"/>
            <a:ext cx="4755776" cy="296132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8476" y="1882775"/>
            <a:ext cx="10718199" cy="3895725"/>
          </a:xfrm>
          <a:prstGeom prst="rect">
            <a:avLst/>
          </a:pr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54049" y="824766"/>
            <a:ext cx="4883903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132F52"/>
                </a:solidFill>
                <a:latin typeface="+mj-ea"/>
                <a:ea typeface="+mj-ea"/>
              </a:rPr>
              <a:t>CONTENTS</a:t>
            </a:r>
            <a:endParaRPr lang="zh-CN" altLang="en-US" sz="4800" dirty="0">
              <a:solidFill>
                <a:srgbClr val="132F52"/>
              </a:solidFill>
              <a:latin typeface="+mj-ea"/>
              <a:ea typeface="+mj-ea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5781661" y="2197894"/>
            <a:ext cx="5668849" cy="3265486"/>
            <a:chOff x="5781661" y="2238377"/>
            <a:chExt cx="5668849" cy="3265486"/>
          </a:xfrm>
        </p:grpSpPr>
        <p:sp>
          <p:nvSpPr>
            <p:cNvPr id="52" name="矩形 51"/>
            <p:cNvSpPr/>
            <p:nvPr/>
          </p:nvSpPr>
          <p:spPr bwMode="auto">
            <a:xfrm>
              <a:off x="5876863" y="2295527"/>
              <a:ext cx="533400" cy="531813"/>
            </a:xfrm>
            <a:prstGeom prst="rect">
              <a:avLst/>
            </a:prstGeom>
            <a:solidFill>
              <a:srgbClr val="118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 bwMode="auto">
            <a:xfrm>
              <a:off x="5781661" y="2238377"/>
              <a:ext cx="723804" cy="64611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文本框 50"/>
            <p:cNvSpPr txBox="1"/>
            <p:nvPr/>
          </p:nvSpPr>
          <p:spPr bwMode="auto">
            <a:xfrm>
              <a:off x="6567250" y="2299911"/>
              <a:ext cx="4883260" cy="52197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latin typeface="Geometr415 Blk BT" panose="020B0802020204020303" pitchFamily="34" charset="0"/>
                  <a:ea typeface="+mn-ea"/>
                </a:rPr>
                <a:t>概述</a:t>
              </a: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5876863" y="3168652"/>
              <a:ext cx="533400" cy="531813"/>
            </a:xfrm>
            <a:prstGeom prst="rect">
              <a:avLst/>
            </a:prstGeom>
            <a:solidFill>
              <a:srgbClr val="118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 bwMode="auto">
            <a:xfrm>
              <a:off x="5781661" y="3111502"/>
              <a:ext cx="723804" cy="64611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/>
            <p:cNvSpPr txBox="1"/>
            <p:nvPr/>
          </p:nvSpPr>
          <p:spPr bwMode="auto">
            <a:xfrm>
              <a:off x="6567250" y="3173036"/>
              <a:ext cx="4883260" cy="52197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latin typeface="Geometr415 Blk BT" panose="020B0802020204020303" pitchFamily="34" charset="0"/>
                  <a:ea typeface="+mn-ea"/>
                </a:rPr>
                <a:t>金字塔系列</a:t>
              </a: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5876863" y="4041775"/>
              <a:ext cx="533400" cy="531813"/>
            </a:xfrm>
            <a:prstGeom prst="rect">
              <a:avLst/>
            </a:prstGeom>
            <a:solidFill>
              <a:srgbClr val="118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3" name="文本框 62"/>
            <p:cNvSpPr txBox="1"/>
            <p:nvPr/>
          </p:nvSpPr>
          <p:spPr bwMode="auto">
            <a:xfrm>
              <a:off x="5781661" y="3984625"/>
              <a:ext cx="723804" cy="64611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文本框 60"/>
            <p:cNvSpPr txBox="1"/>
            <p:nvPr/>
          </p:nvSpPr>
          <p:spPr bwMode="auto">
            <a:xfrm>
              <a:off x="6567250" y="4046159"/>
              <a:ext cx="4883260" cy="52197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latin typeface="Geometr415 Blk BT" panose="020B0802020204020303" pitchFamily="34" charset="0"/>
                  <a:ea typeface="+mn-ea"/>
                </a:rPr>
                <a:t>Attention</a:t>
              </a:r>
              <a:r>
                <a:rPr lang="zh-CN" altLang="en-US" sz="2800" dirty="0">
                  <a:latin typeface="Geometr415 Blk BT" panose="020B0802020204020303" pitchFamily="34" charset="0"/>
                  <a:ea typeface="+mn-ea"/>
                </a:rPr>
                <a:t>系列</a:t>
              </a: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5876863" y="4914900"/>
              <a:ext cx="533400" cy="531813"/>
            </a:xfrm>
            <a:prstGeom prst="rect">
              <a:avLst/>
            </a:prstGeom>
            <a:solidFill>
              <a:srgbClr val="118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8" name="文本框 67"/>
            <p:cNvSpPr txBox="1"/>
            <p:nvPr/>
          </p:nvSpPr>
          <p:spPr bwMode="auto">
            <a:xfrm>
              <a:off x="5781661" y="4857750"/>
              <a:ext cx="723804" cy="64611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6" name="文本框 65"/>
            <p:cNvSpPr txBox="1"/>
            <p:nvPr/>
          </p:nvSpPr>
          <p:spPr bwMode="auto">
            <a:xfrm>
              <a:off x="6567250" y="4919284"/>
              <a:ext cx="4883260" cy="52197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latin typeface="Geometr415 Blk BT" panose="020B0802020204020303" pitchFamily="34" charset="0"/>
                  <a:ea typeface="+mn-ea"/>
                </a:rPr>
                <a:t>实例分割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81" y="2641055"/>
            <a:ext cx="2423370" cy="754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81" y="1613585"/>
            <a:ext cx="2324301" cy="769687"/>
          </a:xfrm>
          <a:prstGeom prst="rect">
            <a:avLst/>
          </a:prstGeom>
        </p:spPr>
      </p:pic>
      <p:grpSp>
        <p:nvGrpSpPr>
          <p:cNvPr id="9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13" name="矩形 12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03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DANet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48923" y="6488668"/>
            <a:ext cx="5878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DANet</a:t>
            </a:r>
            <a:r>
              <a:rPr lang="en-US" altLang="zh-CN" dirty="0"/>
              <a:t>: Dual Attention Network for Scene Segmentation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8" y="1362446"/>
            <a:ext cx="6373637" cy="48482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3273" y="1415162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Position attention module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274801" y="236152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Channel attention module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54" y="3466878"/>
            <a:ext cx="4169912" cy="32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3228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13" name="矩形 12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04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CCNet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17932" y="6488668"/>
            <a:ext cx="601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CCNet</a:t>
            </a:r>
            <a:r>
              <a:rPr lang="en-US" altLang="zh-CN" dirty="0"/>
              <a:t>: </a:t>
            </a:r>
            <a:r>
              <a:rPr lang="en-US" altLang="zh-CN" dirty="0" err="1"/>
              <a:t>Criss</a:t>
            </a:r>
            <a:r>
              <a:rPr lang="en-US" altLang="zh-CN" dirty="0"/>
              <a:t>-Cross Attention for Semantic Segmentation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7" y="1688034"/>
            <a:ext cx="3840813" cy="40541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83" y="2004981"/>
            <a:ext cx="4952905" cy="31643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38021" y="2004981"/>
            <a:ext cx="318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Non-local:</a:t>
            </a:r>
            <a:r>
              <a:rPr lang="zh-CN" altLang="en-US" dirty="0"/>
              <a:t>生成</a:t>
            </a:r>
            <a:r>
              <a:rPr lang="en-US" altLang="zh-CN" dirty="0" err="1"/>
              <a:t>HxW</a:t>
            </a:r>
            <a:r>
              <a:rPr lang="zh-CN" altLang="en-US" dirty="0"/>
              <a:t>的密集注意力图，权重数为</a:t>
            </a:r>
            <a:r>
              <a:rPr lang="en-US" altLang="zh-CN" dirty="0" err="1"/>
              <a:t>HxW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738022" y="3437830"/>
            <a:ext cx="3493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CC: </a:t>
            </a:r>
            <a:r>
              <a:rPr lang="zh-CN" altLang="en-US" dirty="0"/>
              <a:t>生成十字交叉的注意力图，仅有</a:t>
            </a:r>
            <a:r>
              <a:rPr lang="en-US" altLang="zh-CN" dirty="0"/>
              <a:t>H+W-1</a:t>
            </a:r>
            <a:r>
              <a:rPr lang="zh-CN" altLang="en-US" dirty="0"/>
              <a:t>个权重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重复两次，最终输出的特征图中拥有所有像素的长程依赖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13" name="矩形 12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04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CCNet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17932" y="6488668"/>
            <a:ext cx="601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CCNet</a:t>
            </a:r>
            <a:r>
              <a:rPr lang="en-US" altLang="zh-CN" dirty="0"/>
              <a:t>: </a:t>
            </a:r>
            <a:r>
              <a:rPr lang="en-US" altLang="zh-CN" dirty="0" err="1"/>
              <a:t>Criss</a:t>
            </a:r>
            <a:r>
              <a:rPr lang="en-US" altLang="zh-CN" dirty="0"/>
              <a:t>-Cross Attention for Semantic Segmentation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589"/>
            <a:ext cx="7209145" cy="4930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75" y="2049517"/>
            <a:ext cx="4393403" cy="341085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408977" y="1350702"/>
            <a:ext cx="199766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与</a:t>
            </a:r>
            <a:r>
              <a:rPr lang="en-US" altLang="zh-CN" b="1" dirty="0"/>
              <a:t>Non-Local</a:t>
            </a:r>
            <a:r>
              <a:rPr lang="zh-CN" altLang="en-US" b="1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423874691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6" y="1294072"/>
            <a:ext cx="10058400" cy="3070063"/>
          </a:xfrm>
          <a:prstGeom prst="rect">
            <a:avLst/>
          </a:prstGeom>
        </p:spPr>
      </p:pic>
      <p:grpSp>
        <p:nvGrpSpPr>
          <p:cNvPr id="9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13" name="矩形 12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05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PSANet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66397" y="617835"/>
            <a:ext cx="3552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PSANet</a:t>
            </a:r>
            <a:r>
              <a:rPr lang="en-US" altLang="zh-CN" dirty="0"/>
              <a:t>: Point-wise Spatial Attention Network for Scene Parsing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65" y="4123633"/>
            <a:ext cx="6596889" cy="19543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65" y="6020983"/>
            <a:ext cx="7826418" cy="6248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13" name="矩形 12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06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小结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303282" y="2057762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讨论：</a:t>
            </a:r>
            <a:endParaRPr lang="en-US" altLang="zh-CN" sz="2400" b="1" dirty="0"/>
          </a:p>
          <a:p>
            <a:r>
              <a:rPr lang="zh-CN" altLang="en-US" sz="2400" dirty="0"/>
              <a:t>这种根据上下文关系的方法到底是好是坏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303282" y="3954173"/>
            <a:ext cx="9396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好处：充分利用上下文信息，会得到较好的结果。在一些场景固定的领域，效果会很好，例如在医学领域，算法看到的图像背景都是相似的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1303282" y="3169343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坏处：导致模型很容易在切换场景后失效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2924009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2600" y="1104900"/>
            <a:ext cx="3506788" cy="467360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-1" fmla="*/ 0 w 3505845"/>
              <a:gd name="connsiteY0-2" fmla="*/ 0 h 4673580"/>
              <a:gd name="connsiteX1-3" fmla="*/ 3505845 w 3505845"/>
              <a:gd name="connsiteY1-4" fmla="*/ 0 h 4673580"/>
              <a:gd name="connsiteX2-5" fmla="*/ 3486795 w 3505845"/>
              <a:gd name="connsiteY2-6" fmla="*/ 2247900 h 4673580"/>
              <a:gd name="connsiteX3-7" fmla="*/ 3505845 w 3505845"/>
              <a:gd name="connsiteY3-8" fmla="*/ 4673580 h 4673580"/>
              <a:gd name="connsiteX4-9" fmla="*/ 0 w 3505845"/>
              <a:gd name="connsiteY4-10" fmla="*/ 4673580 h 4673580"/>
              <a:gd name="connsiteX5" fmla="*/ 0 w 3505845"/>
              <a:gd name="connsiteY5" fmla="*/ 0 h 4673580"/>
              <a:gd name="connsiteX0-11" fmla="*/ 0 w 3505845"/>
              <a:gd name="connsiteY0-12" fmla="*/ 0 h 4673580"/>
              <a:gd name="connsiteX1-13" fmla="*/ 3505845 w 3505845"/>
              <a:gd name="connsiteY1-14" fmla="*/ 0 h 4673580"/>
              <a:gd name="connsiteX2-15" fmla="*/ 3486795 w 3505845"/>
              <a:gd name="connsiteY2-16" fmla="*/ 2247900 h 4673580"/>
              <a:gd name="connsiteX3-17" fmla="*/ 3486795 w 3505845"/>
              <a:gd name="connsiteY3-18" fmla="*/ 3524250 h 4673580"/>
              <a:gd name="connsiteX4-19" fmla="*/ 3505845 w 3505845"/>
              <a:gd name="connsiteY4-20" fmla="*/ 4673580 h 4673580"/>
              <a:gd name="connsiteX5-21" fmla="*/ 0 w 3505845"/>
              <a:gd name="connsiteY5-22" fmla="*/ 4673580 h 4673580"/>
              <a:gd name="connsiteX6" fmla="*/ 0 w 3505845"/>
              <a:gd name="connsiteY6" fmla="*/ 0 h 4673580"/>
              <a:gd name="connsiteX0-23" fmla="*/ 0 w 3505845"/>
              <a:gd name="connsiteY0-24" fmla="*/ 0 h 4673580"/>
              <a:gd name="connsiteX1-25" fmla="*/ 3505845 w 3505845"/>
              <a:gd name="connsiteY1-26" fmla="*/ 0 h 4673580"/>
              <a:gd name="connsiteX2-27" fmla="*/ 3486795 w 3505845"/>
              <a:gd name="connsiteY2-28" fmla="*/ 2247900 h 4673580"/>
              <a:gd name="connsiteX3-29" fmla="*/ 3467745 w 3505845"/>
              <a:gd name="connsiteY3-30" fmla="*/ 2857500 h 4673580"/>
              <a:gd name="connsiteX4-31" fmla="*/ 3486795 w 3505845"/>
              <a:gd name="connsiteY4-32" fmla="*/ 3524250 h 4673580"/>
              <a:gd name="connsiteX5-33" fmla="*/ 3505845 w 3505845"/>
              <a:gd name="connsiteY5-34" fmla="*/ 4673580 h 4673580"/>
              <a:gd name="connsiteX6-35" fmla="*/ 0 w 3505845"/>
              <a:gd name="connsiteY6-36" fmla="*/ 4673580 h 4673580"/>
              <a:gd name="connsiteX7" fmla="*/ 0 w 3505845"/>
              <a:gd name="connsiteY7" fmla="*/ 0 h 4673580"/>
              <a:gd name="connsiteX0-37" fmla="*/ 3467745 w 3559185"/>
              <a:gd name="connsiteY0-38" fmla="*/ 2857500 h 4673580"/>
              <a:gd name="connsiteX1-39" fmla="*/ 3486795 w 3559185"/>
              <a:gd name="connsiteY1-40" fmla="*/ 3524250 h 4673580"/>
              <a:gd name="connsiteX2-41" fmla="*/ 3505845 w 3559185"/>
              <a:gd name="connsiteY2-42" fmla="*/ 4673580 h 4673580"/>
              <a:gd name="connsiteX3-43" fmla="*/ 0 w 3559185"/>
              <a:gd name="connsiteY3-44" fmla="*/ 4673580 h 4673580"/>
              <a:gd name="connsiteX4-45" fmla="*/ 0 w 3559185"/>
              <a:gd name="connsiteY4-46" fmla="*/ 0 h 4673580"/>
              <a:gd name="connsiteX5-47" fmla="*/ 3505845 w 3559185"/>
              <a:gd name="connsiteY5-48" fmla="*/ 0 h 4673580"/>
              <a:gd name="connsiteX6-49" fmla="*/ 3486795 w 3559185"/>
              <a:gd name="connsiteY6-50" fmla="*/ 2247900 h 4673580"/>
              <a:gd name="connsiteX7-51" fmla="*/ 3559185 w 3559185"/>
              <a:gd name="connsiteY7-52" fmla="*/ 2948940 h 4673580"/>
              <a:gd name="connsiteX0-53" fmla="*/ 3467745 w 3505845"/>
              <a:gd name="connsiteY0-54" fmla="*/ 2857500 h 4673580"/>
              <a:gd name="connsiteX1-55" fmla="*/ 3486795 w 3505845"/>
              <a:gd name="connsiteY1-56" fmla="*/ 3524250 h 4673580"/>
              <a:gd name="connsiteX2-57" fmla="*/ 3505845 w 3505845"/>
              <a:gd name="connsiteY2-58" fmla="*/ 4673580 h 4673580"/>
              <a:gd name="connsiteX3-59" fmla="*/ 0 w 3505845"/>
              <a:gd name="connsiteY3-60" fmla="*/ 4673580 h 4673580"/>
              <a:gd name="connsiteX4-61" fmla="*/ 0 w 3505845"/>
              <a:gd name="connsiteY4-62" fmla="*/ 0 h 4673580"/>
              <a:gd name="connsiteX5-63" fmla="*/ 3505845 w 3505845"/>
              <a:gd name="connsiteY5-64" fmla="*/ 0 h 4673580"/>
              <a:gd name="connsiteX6-65" fmla="*/ 3486795 w 3505845"/>
              <a:gd name="connsiteY6-66" fmla="*/ 2247900 h 4673580"/>
              <a:gd name="connsiteX0-67" fmla="*/ 3486795 w 3505845"/>
              <a:gd name="connsiteY0-68" fmla="*/ 3524250 h 4673580"/>
              <a:gd name="connsiteX1-69" fmla="*/ 3505845 w 3505845"/>
              <a:gd name="connsiteY1-70" fmla="*/ 4673580 h 4673580"/>
              <a:gd name="connsiteX2-71" fmla="*/ 0 w 3505845"/>
              <a:gd name="connsiteY2-72" fmla="*/ 4673580 h 4673580"/>
              <a:gd name="connsiteX3-73" fmla="*/ 0 w 3505845"/>
              <a:gd name="connsiteY3-74" fmla="*/ 0 h 4673580"/>
              <a:gd name="connsiteX4-75" fmla="*/ 3505845 w 3505845"/>
              <a:gd name="connsiteY4-76" fmla="*/ 0 h 4673580"/>
              <a:gd name="connsiteX5-77" fmla="*/ 3486795 w 3505845"/>
              <a:gd name="connsiteY5-78" fmla="*/ 2247900 h 4673580"/>
              <a:gd name="connsiteX0-79" fmla="*/ 3515978 w 3515978"/>
              <a:gd name="connsiteY0-80" fmla="*/ 3524250 h 4673580"/>
              <a:gd name="connsiteX1-81" fmla="*/ 3505845 w 3515978"/>
              <a:gd name="connsiteY1-82" fmla="*/ 4673580 h 4673580"/>
              <a:gd name="connsiteX2-83" fmla="*/ 0 w 3515978"/>
              <a:gd name="connsiteY2-84" fmla="*/ 4673580 h 4673580"/>
              <a:gd name="connsiteX3-85" fmla="*/ 0 w 3515978"/>
              <a:gd name="connsiteY3-86" fmla="*/ 0 h 4673580"/>
              <a:gd name="connsiteX4-87" fmla="*/ 3505845 w 3515978"/>
              <a:gd name="connsiteY4-88" fmla="*/ 0 h 4673580"/>
              <a:gd name="connsiteX5-89" fmla="*/ 3486795 w 3515978"/>
              <a:gd name="connsiteY5-90" fmla="*/ 2247900 h 4673580"/>
              <a:gd name="connsiteX0-91" fmla="*/ 3506250 w 3506869"/>
              <a:gd name="connsiteY0-92" fmla="*/ 3524250 h 4673580"/>
              <a:gd name="connsiteX1-93" fmla="*/ 3505845 w 3506869"/>
              <a:gd name="connsiteY1-94" fmla="*/ 4673580 h 4673580"/>
              <a:gd name="connsiteX2-95" fmla="*/ 0 w 3506869"/>
              <a:gd name="connsiteY2-96" fmla="*/ 4673580 h 4673580"/>
              <a:gd name="connsiteX3-97" fmla="*/ 0 w 3506869"/>
              <a:gd name="connsiteY3-98" fmla="*/ 0 h 4673580"/>
              <a:gd name="connsiteX4-99" fmla="*/ 3505845 w 3506869"/>
              <a:gd name="connsiteY4-100" fmla="*/ 0 h 4673580"/>
              <a:gd name="connsiteX5-101" fmla="*/ 3486795 w 3506869"/>
              <a:gd name="connsiteY5-102" fmla="*/ 2247900 h 4673580"/>
              <a:gd name="connsiteX0-103" fmla="*/ 3506250 w 3506869"/>
              <a:gd name="connsiteY0-104" fmla="*/ 3524250 h 4673580"/>
              <a:gd name="connsiteX1-105" fmla="*/ 3505845 w 3506869"/>
              <a:gd name="connsiteY1-106" fmla="*/ 4673580 h 4673580"/>
              <a:gd name="connsiteX2-107" fmla="*/ 0 w 3506869"/>
              <a:gd name="connsiteY2-108" fmla="*/ 4673580 h 4673580"/>
              <a:gd name="connsiteX3-109" fmla="*/ 0 w 3506869"/>
              <a:gd name="connsiteY3-110" fmla="*/ 0 h 4673580"/>
              <a:gd name="connsiteX4-111" fmla="*/ 3505845 w 3506869"/>
              <a:gd name="connsiteY4-112" fmla="*/ 0 h 4673580"/>
              <a:gd name="connsiteX5-113" fmla="*/ 3496523 w 3506869"/>
              <a:gd name="connsiteY5-114" fmla="*/ 2247900 h 4673580"/>
              <a:gd name="connsiteX0-115" fmla="*/ 3506250 w 3525963"/>
              <a:gd name="connsiteY0-116" fmla="*/ 3524250 h 4673580"/>
              <a:gd name="connsiteX1-117" fmla="*/ 3505845 w 3525963"/>
              <a:gd name="connsiteY1-118" fmla="*/ 4673580 h 4673580"/>
              <a:gd name="connsiteX2-119" fmla="*/ 0 w 3525963"/>
              <a:gd name="connsiteY2-120" fmla="*/ 4673580 h 4673580"/>
              <a:gd name="connsiteX3-121" fmla="*/ 0 w 3525963"/>
              <a:gd name="connsiteY3-122" fmla="*/ 0 h 4673580"/>
              <a:gd name="connsiteX4-123" fmla="*/ 3505845 w 3525963"/>
              <a:gd name="connsiteY4-124" fmla="*/ 0 h 4673580"/>
              <a:gd name="connsiteX5-125" fmla="*/ 3525706 w 3525963"/>
              <a:gd name="connsiteY5-126" fmla="*/ 2257628 h 4673580"/>
              <a:gd name="connsiteX0-127" fmla="*/ 3506250 w 3516372"/>
              <a:gd name="connsiteY0-128" fmla="*/ 3524250 h 4673580"/>
              <a:gd name="connsiteX1-129" fmla="*/ 3505845 w 3516372"/>
              <a:gd name="connsiteY1-130" fmla="*/ 4673580 h 4673580"/>
              <a:gd name="connsiteX2-131" fmla="*/ 0 w 3516372"/>
              <a:gd name="connsiteY2-132" fmla="*/ 4673580 h 4673580"/>
              <a:gd name="connsiteX3-133" fmla="*/ 0 w 3516372"/>
              <a:gd name="connsiteY3-134" fmla="*/ 0 h 4673580"/>
              <a:gd name="connsiteX4-135" fmla="*/ 3505845 w 3516372"/>
              <a:gd name="connsiteY4-136" fmla="*/ 0 h 4673580"/>
              <a:gd name="connsiteX5-137" fmla="*/ 3515978 w 3516372"/>
              <a:gd name="connsiteY5-138" fmla="*/ 2257628 h 4673580"/>
              <a:gd name="connsiteX0-139" fmla="*/ 3506250 w 3506869"/>
              <a:gd name="connsiteY0-140" fmla="*/ 3524250 h 4673580"/>
              <a:gd name="connsiteX1-141" fmla="*/ 3505845 w 3506869"/>
              <a:gd name="connsiteY1-142" fmla="*/ 4673580 h 4673580"/>
              <a:gd name="connsiteX2-143" fmla="*/ 0 w 3506869"/>
              <a:gd name="connsiteY2-144" fmla="*/ 4673580 h 4673580"/>
              <a:gd name="connsiteX3-145" fmla="*/ 0 w 3506869"/>
              <a:gd name="connsiteY3-146" fmla="*/ 0 h 4673580"/>
              <a:gd name="connsiteX4-147" fmla="*/ 3505845 w 3506869"/>
              <a:gd name="connsiteY4-148" fmla="*/ 0 h 4673580"/>
              <a:gd name="connsiteX5-149" fmla="*/ 3496523 w 3506869"/>
              <a:gd name="connsiteY5-150" fmla="*/ 2257628 h 4673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3" name="组合 2"/>
          <p:cNvGrpSpPr/>
          <p:nvPr/>
        </p:nvGrpSpPr>
        <p:grpSpPr bwMode="auto">
          <a:xfrm rot="-5400000">
            <a:off x="8840788" y="5324475"/>
            <a:ext cx="454025" cy="454025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925294" y="3602275"/>
            <a:ext cx="5839795" cy="7683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rgbClr val="132F52"/>
                </a:solidFill>
                <a:latin typeface="Geometr415 Blk BT" panose="020B0802020204020303" pitchFamily="34" charset="0"/>
                <a:ea typeface="+mn-ea"/>
              </a:rPr>
              <a:t>实例分割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PART</a:t>
            </a:r>
            <a:r>
              <a:rPr lang="zh-CN" altLang="en-US" sz="5400" b="1" dirty="0">
                <a:solidFill>
                  <a:srgbClr val="132F52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04</a:t>
            </a:r>
            <a:endParaRPr lang="zh-CN" altLang="en-US" sz="5400" b="1" dirty="0">
              <a:solidFill>
                <a:srgbClr val="132F5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5"/>
          <p:cNvGrpSpPr/>
          <p:nvPr/>
        </p:nvGrpSpPr>
        <p:grpSpPr bwMode="auto">
          <a:xfrm>
            <a:off x="4391197" y="172695"/>
            <a:ext cx="3413125" cy="1117585"/>
            <a:chOff x="4388795" y="199351"/>
            <a:chExt cx="3414409" cy="1116833"/>
          </a:xfrm>
        </p:grpSpPr>
        <p:sp>
          <p:nvSpPr>
            <p:cNvPr id="15" name="矩形 1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概述</a:t>
              </a:r>
            </a:p>
          </p:txBody>
        </p:sp>
      </p:grp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994889721"/>
              </p:ext>
            </p:extLst>
          </p:nvPr>
        </p:nvGraphicFramePr>
        <p:xfrm>
          <a:off x="2365397" y="2385847"/>
          <a:ext cx="5748589" cy="302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5"/>
          <p:cNvGrpSpPr/>
          <p:nvPr/>
        </p:nvGrpSpPr>
        <p:grpSpPr bwMode="auto">
          <a:xfrm>
            <a:off x="4391197" y="172695"/>
            <a:ext cx="3413125" cy="1117585"/>
            <a:chOff x="4388795" y="199351"/>
            <a:chExt cx="3414409" cy="1116833"/>
          </a:xfrm>
        </p:grpSpPr>
        <p:sp>
          <p:nvSpPr>
            <p:cNvPr id="15" name="矩形 1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02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MASK-RCNN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5" name="Title 1"/>
          <p:cNvSpPr>
            <a:spLocks noGrp="1"/>
          </p:cNvSpPr>
          <p:nvPr/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8565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013" y="1814697"/>
            <a:ext cx="3624032" cy="32452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9085" y="5468789"/>
            <a:ext cx="6333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增加一个</a:t>
            </a:r>
            <a:r>
              <a:rPr lang="en-US" altLang="zh-CN" dirty="0"/>
              <a:t>mask</a:t>
            </a:r>
            <a:r>
              <a:rPr lang="zh-CN" altLang="en-US" dirty="0"/>
              <a:t>分支，只负责语义分割，检测模块负责分类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FPN</a:t>
            </a:r>
            <a:r>
              <a:rPr lang="zh-CN" altLang="en-US" dirty="0"/>
              <a:t>结构提取特征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 err="1"/>
              <a:t>RoIAlign</a:t>
            </a:r>
            <a:r>
              <a:rPr lang="zh-CN" altLang="en-US" dirty="0"/>
              <a:t>取代</a:t>
            </a:r>
            <a:r>
              <a:rPr lang="en-US" altLang="zh-CN" dirty="0" err="1"/>
              <a:t>RoIPooing</a:t>
            </a:r>
            <a:r>
              <a:rPr lang="zh-CN" altLang="en-US" dirty="0"/>
              <a:t>获得更精确的边框定位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2" y="1699158"/>
            <a:ext cx="6404292" cy="33607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5"/>
          <p:cNvGrpSpPr/>
          <p:nvPr/>
        </p:nvGrpSpPr>
        <p:grpSpPr bwMode="auto">
          <a:xfrm>
            <a:off x="4391197" y="172695"/>
            <a:ext cx="3413125" cy="1117585"/>
            <a:chOff x="4388795" y="199351"/>
            <a:chExt cx="3414409" cy="1116833"/>
          </a:xfrm>
        </p:grpSpPr>
        <p:sp>
          <p:nvSpPr>
            <p:cNvPr id="25" name="矩形 2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03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PANet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168530" y="6488668"/>
            <a:ext cx="7271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PANet</a:t>
            </a:r>
            <a:r>
              <a:rPr lang="en-US" altLang="zh-CN" dirty="0">
                <a:latin typeface="NimbusRomNo9L-Medi"/>
              </a:rPr>
              <a:t>: </a:t>
            </a:r>
            <a:r>
              <a:rPr lang="en-US" altLang="zh-CN" dirty="0"/>
              <a:t>Path Aggregation Network for Instance Segmentation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2" y="1755745"/>
            <a:ext cx="9342930" cy="33226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1346" y="5543818"/>
            <a:ext cx="4628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改进了</a:t>
            </a:r>
            <a:r>
              <a:rPr lang="en-US" altLang="zh-CN" dirty="0"/>
              <a:t>FPN</a:t>
            </a:r>
            <a:r>
              <a:rPr lang="zh-CN" altLang="en-US" dirty="0"/>
              <a:t>结构，可以更充分的融合特征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Adaptive feature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Fully-connected fusion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5"/>
          <p:cNvGrpSpPr/>
          <p:nvPr/>
        </p:nvGrpSpPr>
        <p:grpSpPr bwMode="auto">
          <a:xfrm>
            <a:off x="4391197" y="172695"/>
            <a:ext cx="3413125" cy="1117585"/>
            <a:chOff x="4388795" y="199351"/>
            <a:chExt cx="3414409" cy="1116833"/>
          </a:xfrm>
        </p:grpSpPr>
        <p:sp>
          <p:nvSpPr>
            <p:cNvPr id="25" name="矩形 2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04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MASK^X RCNN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807200" y="6423952"/>
            <a:ext cx="571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MASK^X RCNN: Learning to Segment Every Thing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2" y="1437734"/>
            <a:ext cx="8832196" cy="34634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4472" y="5247078"/>
            <a:ext cx="964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利用偏监督学习来训练实例分割模型：一个类中，只有一部分子集有实例掩码，剩余只有边界框，利用这种数据训练的</a:t>
            </a:r>
            <a:r>
              <a:rPr lang="en-US" altLang="zh-CN" dirty="0"/>
              <a:t>MASK^X RCNN</a:t>
            </a:r>
            <a:r>
              <a:rPr lang="zh-CN" altLang="en-US" dirty="0"/>
              <a:t>可以对类别中所有子类的进行实例分割。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使用一个权重传递函数，根据某一类别的边界框参数预测它的掩码参数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2600" y="1104900"/>
            <a:ext cx="3506788" cy="467360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-1" fmla="*/ 0 w 3505845"/>
              <a:gd name="connsiteY0-2" fmla="*/ 0 h 4673580"/>
              <a:gd name="connsiteX1-3" fmla="*/ 3505845 w 3505845"/>
              <a:gd name="connsiteY1-4" fmla="*/ 0 h 4673580"/>
              <a:gd name="connsiteX2-5" fmla="*/ 3486795 w 3505845"/>
              <a:gd name="connsiteY2-6" fmla="*/ 2247900 h 4673580"/>
              <a:gd name="connsiteX3-7" fmla="*/ 3505845 w 3505845"/>
              <a:gd name="connsiteY3-8" fmla="*/ 4673580 h 4673580"/>
              <a:gd name="connsiteX4-9" fmla="*/ 0 w 3505845"/>
              <a:gd name="connsiteY4-10" fmla="*/ 4673580 h 4673580"/>
              <a:gd name="connsiteX5" fmla="*/ 0 w 3505845"/>
              <a:gd name="connsiteY5" fmla="*/ 0 h 4673580"/>
              <a:gd name="connsiteX0-11" fmla="*/ 0 w 3505845"/>
              <a:gd name="connsiteY0-12" fmla="*/ 0 h 4673580"/>
              <a:gd name="connsiteX1-13" fmla="*/ 3505845 w 3505845"/>
              <a:gd name="connsiteY1-14" fmla="*/ 0 h 4673580"/>
              <a:gd name="connsiteX2-15" fmla="*/ 3486795 w 3505845"/>
              <a:gd name="connsiteY2-16" fmla="*/ 2247900 h 4673580"/>
              <a:gd name="connsiteX3-17" fmla="*/ 3486795 w 3505845"/>
              <a:gd name="connsiteY3-18" fmla="*/ 3524250 h 4673580"/>
              <a:gd name="connsiteX4-19" fmla="*/ 3505845 w 3505845"/>
              <a:gd name="connsiteY4-20" fmla="*/ 4673580 h 4673580"/>
              <a:gd name="connsiteX5-21" fmla="*/ 0 w 3505845"/>
              <a:gd name="connsiteY5-22" fmla="*/ 4673580 h 4673580"/>
              <a:gd name="connsiteX6" fmla="*/ 0 w 3505845"/>
              <a:gd name="connsiteY6" fmla="*/ 0 h 4673580"/>
              <a:gd name="connsiteX0-23" fmla="*/ 0 w 3505845"/>
              <a:gd name="connsiteY0-24" fmla="*/ 0 h 4673580"/>
              <a:gd name="connsiteX1-25" fmla="*/ 3505845 w 3505845"/>
              <a:gd name="connsiteY1-26" fmla="*/ 0 h 4673580"/>
              <a:gd name="connsiteX2-27" fmla="*/ 3486795 w 3505845"/>
              <a:gd name="connsiteY2-28" fmla="*/ 2247900 h 4673580"/>
              <a:gd name="connsiteX3-29" fmla="*/ 3467745 w 3505845"/>
              <a:gd name="connsiteY3-30" fmla="*/ 2857500 h 4673580"/>
              <a:gd name="connsiteX4-31" fmla="*/ 3486795 w 3505845"/>
              <a:gd name="connsiteY4-32" fmla="*/ 3524250 h 4673580"/>
              <a:gd name="connsiteX5-33" fmla="*/ 3505845 w 3505845"/>
              <a:gd name="connsiteY5-34" fmla="*/ 4673580 h 4673580"/>
              <a:gd name="connsiteX6-35" fmla="*/ 0 w 3505845"/>
              <a:gd name="connsiteY6-36" fmla="*/ 4673580 h 4673580"/>
              <a:gd name="connsiteX7" fmla="*/ 0 w 3505845"/>
              <a:gd name="connsiteY7" fmla="*/ 0 h 4673580"/>
              <a:gd name="connsiteX0-37" fmla="*/ 3467745 w 3559185"/>
              <a:gd name="connsiteY0-38" fmla="*/ 2857500 h 4673580"/>
              <a:gd name="connsiteX1-39" fmla="*/ 3486795 w 3559185"/>
              <a:gd name="connsiteY1-40" fmla="*/ 3524250 h 4673580"/>
              <a:gd name="connsiteX2-41" fmla="*/ 3505845 w 3559185"/>
              <a:gd name="connsiteY2-42" fmla="*/ 4673580 h 4673580"/>
              <a:gd name="connsiteX3-43" fmla="*/ 0 w 3559185"/>
              <a:gd name="connsiteY3-44" fmla="*/ 4673580 h 4673580"/>
              <a:gd name="connsiteX4-45" fmla="*/ 0 w 3559185"/>
              <a:gd name="connsiteY4-46" fmla="*/ 0 h 4673580"/>
              <a:gd name="connsiteX5-47" fmla="*/ 3505845 w 3559185"/>
              <a:gd name="connsiteY5-48" fmla="*/ 0 h 4673580"/>
              <a:gd name="connsiteX6-49" fmla="*/ 3486795 w 3559185"/>
              <a:gd name="connsiteY6-50" fmla="*/ 2247900 h 4673580"/>
              <a:gd name="connsiteX7-51" fmla="*/ 3559185 w 3559185"/>
              <a:gd name="connsiteY7-52" fmla="*/ 2948940 h 4673580"/>
              <a:gd name="connsiteX0-53" fmla="*/ 3467745 w 3505845"/>
              <a:gd name="connsiteY0-54" fmla="*/ 2857500 h 4673580"/>
              <a:gd name="connsiteX1-55" fmla="*/ 3486795 w 3505845"/>
              <a:gd name="connsiteY1-56" fmla="*/ 3524250 h 4673580"/>
              <a:gd name="connsiteX2-57" fmla="*/ 3505845 w 3505845"/>
              <a:gd name="connsiteY2-58" fmla="*/ 4673580 h 4673580"/>
              <a:gd name="connsiteX3-59" fmla="*/ 0 w 3505845"/>
              <a:gd name="connsiteY3-60" fmla="*/ 4673580 h 4673580"/>
              <a:gd name="connsiteX4-61" fmla="*/ 0 w 3505845"/>
              <a:gd name="connsiteY4-62" fmla="*/ 0 h 4673580"/>
              <a:gd name="connsiteX5-63" fmla="*/ 3505845 w 3505845"/>
              <a:gd name="connsiteY5-64" fmla="*/ 0 h 4673580"/>
              <a:gd name="connsiteX6-65" fmla="*/ 3486795 w 3505845"/>
              <a:gd name="connsiteY6-66" fmla="*/ 2247900 h 4673580"/>
              <a:gd name="connsiteX0-67" fmla="*/ 3486795 w 3505845"/>
              <a:gd name="connsiteY0-68" fmla="*/ 3524250 h 4673580"/>
              <a:gd name="connsiteX1-69" fmla="*/ 3505845 w 3505845"/>
              <a:gd name="connsiteY1-70" fmla="*/ 4673580 h 4673580"/>
              <a:gd name="connsiteX2-71" fmla="*/ 0 w 3505845"/>
              <a:gd name="connsiteY2-72" fmla="*/ 4673580 h 4673580"/>
              <a:gd name="connsiteX3-73" fmla="*/ 0 w 3505845"/>
              <a:gd name="connsiteY3-74" fmla="*/ 0 h 4673580"/>
              <a:gd name="connsiteX4-75" fmla="*/ 3505845 w 3505845"/>
              <a:gd name="connsiteY4-76" fmla="*/ 0 h 4673580"/>
              <a:gd name="connsiteX5-77" fmla="*/ 3486795 w 3505845"/>
              <a:gd name="connsiteY5-78" fmla="*/ 2247900 h 4673580"/>
              <a:gd name="connsiteX0-79" fmla="*/ 3515978 w 3515978"/>
              <a:gd name="connsiteY0-80" fmla="*/ 3524250 h 4673580"/>
              <a:gd name="connsiteX1-81" fmla="*/ 3505845 w 3515978"/>
              <a:gd name="connsiteY1-82" fmla="*/ 4673580 h 4673580"/>
              <a:gd name="connsiteX2-83" fmla="*/ 0 w 3515978"/>
              <a:gd name="connsiteY2-84" fmla="*/ 4673580 h 4673580"/>
              <a:gd name="connsiteX3-85" fmla="*/ 0 w 3515978"/>
              <a:gd name="connsiteY3-86" fmla="*/ 0 h 4673580"/>
              <a:gd name="connsiteX4-87" fmla="*/ 3505845 w 3515978"/>
              <a:gd name="connsiteY4-88" fmla="*/ 0 h 4673580"/>
              <a:gd name="connsiteX5-89" fmla="*/ 3486795 w 3515978"/>
              <a:gd name="connsiteY5-90" fmla="*/ 2247900 h 4673580"/>
              <a:gd name="connsiteX0-91" fmla="*/ 3506250 w 3506869"/>
              <a:gd name="connsiteY0-92" fmla="*/ 3524250 h 4673580"/>
              <a:gd name="connsiteX1-93" fmla="*/ 3505845 w 3506869"/>
              <a:gd name="connsiteY1-94" fmla="*/ 4673580 h 4673580"/>
              <a:gd name="connsiteX2-95" fmla="*/ 0 w 3506869"/>
              <a:gd name="connsiteY2-96" fmla="*/ 4673580 h 4673580"/>
              <a:gd name="connsiteX3-97" fmla="*/ 0 w 3506869"/>
              <a:gd name="connsiteY3-98" fmla="*/ 0 h 4673580"/>
              <a:gd name="connsiteX4-99" fmla="*/ 3505845 w 3506869"/>
              <a:gd name="connsiteY4-100" fmla="*/ 0 h 4673580"/>
              <a:gd name="connsiteX5-101" fmla="*/ 3486795 w 3506869"/>
              <a:gd name="connsiteY5-102" fmla="*/ 2247900 h 4673580"/>
              <a:gd name="connsiteX0-103" fmla="*/ 3506250 w 3506869"/>
              <a:gd name="connsiteY0-104" fmla="*/ 3524250 h 4673580"/>
              <a:gd name="connsiteX1-105" fmla="*/ 3505845 w 3506869"/>
              <a:gd name="connsiteY1-106" fmla="*/ 4673580 h 4673580"/>
              <a:gd name="connsiteX2-107" fmla="*/ 0 w 3506869"/>
              <a:gd name="connsiteY2-108" fmla="*/ 4673580 h 4673580"/>
              <a:gd name="connsiteX3-109" fmla="*/ 0 w 3506869"/>
              <a:gd name="connsiteY3-110" fmla="*/ 0 h 4673580"/>
              <a:gd name="connsiteX4-111" fmla="*/ 3505845 w 3506869"/>
              <a:gd name="connsiteY4-112" fmla="*/ 0 h 4673580"/>
              <a:gd name="connsiteX5-113" fmla="*/ 3496523 w 3506869"/>
              <a:gd name="connsiteY5-114" fmla="*/ 2247900 h 4673580"/>
              <a:gd name="connsiteX0-115" fmla="*/ 3506250 w 3525963"/>
              <a:gd name="connsiteY0-116" fmla="*/ 3524250 h 4673580"/>
              <a:gd name="connsiteX1-117" fmla="*/ 3505845 w 3525963"/>
              <a:gd name="connsiteY1-118" fmla="*/ 4673580 h 4673580"/>
              <a:gd name="connsiteX2-119" fmla="*/ 0 w 3525963"/>
              <a:gd name="connsiteY2-120" fmla="*/ 4673580 h 4673580"/>
              <a:gd name="connsiteX3-121" fmla="*/ 0 w 3525963"/>
              <a:gd name="connsiteY3-122" fmla="*/ 0 h 4673580"/>
              <a:gd name="connsiteX4-123" fmla="*/ 3505845 w 3525963"/>
              <a:gd name="connsiteY4-124" fmla="*/ 0 h 4673580"/>
              <a:gd name="connsiteX5-125" fmla="*/ 3525706 w 3525963"/>
              <a:gd name="connsiteY5-126" fmla="*/ 2257628 h 4673580"/>
              <a:gd name="connsiteX0-127" fmla="*/ 3506250 w 3516372"/>
              <a:gd name="connsiteY0-128" fmla="*/ 3524250 h 4673580"/>
              <a:gd name="connsiteX1-129" fmla="*/ 3505845 w 3516372"/>
              <a:gd name="connsiteY1-130" fmla="*/ 4673580 h 4673580"/>
              <a:gd name="connsiteX2-131" fmla="*/ 0 w 3516372"/>
              <a:gd name="connsiteY2-132" fmla="*/ 4673580 h 4673580"/>
              <a:gd name="connsiteX3-133" fmla="*/ 0 w 3516372"/>
              <a:gd name="connsiteY3-134" fmla="*/ 0 h 4673580"/>
              <a:gd name="connsiteX4-135" fmla="*/ 3505845 w 3516372"/>
              <a:gd name="connsiteY4-136" fmla="*/ 0 h 4673580"/>
              <a:gd name="connsiteX5-137" fmla="*/ 3515978 w 3516372"/>
              <a:gd name="connsiteY5-138" fmla="*/ 2257628 h 4673580"/>
              <a:gd name="connsiteX0-139" fmla="*/ 3506250 w 3506869"/>
              <a:gd name="connsiteY0-140" fmla="*/ 3524250 h 4673580"/>
              <a:gd name="connsiteX1-141" fmla="*/ 3505845 w 3506869"/>
              <a:gd name="connsiteY1-142" fmla="*/ 4673580 h 4673580"/>
              <a:gd name="connsiteX2-143" fmla="*/ 0 w 3506869"/>
              <a:gd name="connsiteY2-144" fmla="*/ 4673580 h 4673580"/>
              <a:gd name="connsiteX3-145" fmla="*/ 0 w 3506869"/>
              <a:gd name="connsiteY3-146" fmla="*/ 0 h 4673580"/>
              <a:gd name="connsiteX4-147" fmla="*/ 3505845 w 3506869"/>
              <a:gd name="connsiteY4-148" fmla="*/ 0 h 4673580"/>
              <a:gd name="connsiteX5-149" fmla="*/ 3496523 w 3506869"/>
              <a:gd name="connsiteY5-150" fmla="*/ 2257628 h 4673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3" name="组合 2"/>
          <p:cNvGrpSpPr/>
          <p:nvPr/>
        </p:nvGrpSpPr>
        <p:grpSpPr bwMode="auto">
          <a:xfrm rot="-5400000">
            <a:off x="8840788" y="5324475"/>
            <a:ext cx="454025" cy="454025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99705" y="3602275"/>
            <a:ext cx="4874272" cy="76835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rgbClr val="132F52"/>
                </a:solidFill>
                <a:latin typeface="Geometr415 Blk BT" panose="020B0802020204020303" pitchFamily="34" charset="0"/>
                <a:ea typeface="+mn-ea"/>
              </a:rPr>
              <a:t>概述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PART</a:t>
            </a:r>
            <a:r>
              <a:rPr lang="zh-CN" altLang="en-US" sz="5400" b="1" dirty="0">
                <a:solidFill>
                  <a:srgbClr val="132F52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01</a:t>
            </a:r>
            <a:endParaRPr lang="zh-CN" altLang="en-US" sz="5400" b="1" dirty="0">
              <a:solidFill>
                <a:srgbClr val="132F5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 bwMode="auto">
          <a:xfrm>
            <a:off x="4391197" y="172695"/>
            <a:ext cx="3413125" cy="1117585"/>
            <a:chOff x="4388795" y="199351"/>
            <a:chExt cx="3414409" cy="1116833"/>
          </a:xfrm>
        </p:grpSpPr>
        <p:sp>
          <p:nvSpPr>
            <p:cNvPr id="25" name="矩形 2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05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HTC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807200" y="6423952"/>
            <a:ext cx="571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Hybrid task Cascade </a:t>
            </a:r>
            <a:endParaRPr lang="zh-CN" altLang="en-US" dirty="0"/>
          </a:p>
        </p:txBody>
      </p:sp>
      <p:sp>
        <p:nvSpPr>
          <p:cNvPr id="9" name="文本框 5"/>
          <p:cNvSpPr txBox="1"/>
          <p:nvPr/>
        </p:nvSpPr>
        <p:spPr>
          <a:xfrm>
            <a:off x="5564209" y="5676488"/>
            <a:ext cx="571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借鉴</a:t>
            </a:r>
            <a:r>
              <a:rPr lang="en-US" altLang="zh-CN" sz="2000" dirty="0"/>
              <a:t>Cascade R-CNN</a:t>
            </a:r>
            <a:r>
              <a:rPr lang="zh-CN" altLang="en-US" sz="2000" dirty="0"/>
              <a:t>的思想，但做了进一步改进</a:t>
            </a:r>
            <a:endParaRPr lang="en-US" altLang="zh-CN" sz="2000" dirty="0"/>
          </a:p>
          <a:p>
            <a:r>
              <a:rPr lang="zh-CN" altLang="en-US" sz="2000" dirty="0"/>
              <a:t>虽然精度提升，但是速度越来越慢！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1028" name="Picture 4" descr="https://img-blog.csdnimg.cn/20190123142734123.png?x-oss-process=image/watermark,type_ZmFuZ3poZW5naGVpdGk,shadow_10,text_aHR0cHM6Ly9ibG9nLmNzZG4ubmV0L3UwMTMzNjg5OTI=,size_16,color_FFFFFF,t_70">
            <a:extLst>
              <a:ext uri="{FF2B5EF4-FFF2-40B4-BE49-F238E27FC236}">
                <a16:creationId xmlns:a16="http://schemas.microsoft.com/office/drawing/2014/main" id="{1EFF4C01-44B4-40BE-A72B-6966E3FB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978" y="1589033"/>
            <a:ext cx="7850462" cy="37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1638300" y="2054225"/>
            <a:ext cx="8915400" cy="2749550"/>
            <a:chOff x="1638300" y="2686050"/>
            <a:chExt cx="8915400" cy="2749550"/>
          </a:xfrm>
        </p:grpSpPr>
        <p:sp>
          <p:nvSpPr>
            <p:cNvPr id="3" name="矩形 2"/>
            <p:cNvSpPr/>
            <p:nvPr/>
          </p:nvSpPr>
          <p:spPr>
            <a:xfrm>
              <a:off x="1638300" y="2686050"/>
              <a:ext cx="8915400" cy="2749550"/>
            </a:xfrm>
            <a:prstGeom prst="rect">
              <a:avLst/>
            </a:prstGeom>
            <a:noFill/>
            <a:ln w="1270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76151" y="3038926"/>
              <a:ext cx="6639700" cy="156966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solidFill>
                    <a:srgbClr val="132F52"/>
                  </a:solidFill>
                  <a:latin typeface="+mj-ea"/>
                  <a:ea typeface="+mj-ea"/>
                </a:rPr>
                <a:t>THANKS</a:t>
              </a:r>
              <a:endParaRPr lang="zh-CN" altLang="en-US" sz="9600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776151" y="4467944"/>
              <a:ext cx="6639698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algn="dist">
                <a:defRPr sz="9600"/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solidFill>
                    <a:srgbClr val="132F52"/>
                  </a:solidFill>
                  <a:latin typeface="Arial" panose="020B0604020202020204"/>
                  <a:ea typeface="微软雅黑" panose="020B0503020204020204" charset="-122"/>
                </a:rPr>
                <a:t>找</a:t>
              </a:r>
              <a:r>
                <a:rPr lang="zh-CN" altLang="en-US" sz="2800">
                  <a:solidFill>
                    <a:srgbClr val="132F52"/>
                  </a:solidFill>
                  <a:latin typeface="Arial" panose="020B0604020202020204"/>
                  <a:ea typeface="微软雅黑" panose="020B0503020204020204" charset="-122"/>
                </a:rPr>
                <a:t>方案到深兰</a:t>
              </a:r>
              <a:endParaRPr lang="zh-CN" altLang="en-US" sz="2800" dirty="0">
                <a:solidFill>
                  <a:srgbClr val="132F52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6630" name="组合 7"/>
          <p:cNvGrpSpPr/>
          <p:nvPr/>
        </p:nvGrpSpPr>
        <p:grpSpPr bwMode="auto">
          <a:xfrm>
            <a:off x="5868988" y="5334332"/>
            <a:ext cx="454025" cy="454025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4200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介绍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14096" y="6124232"/>
            <a:ext cx="940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注：这里主要介绍目前效果较好的、被广泛认可的或者对算法发展起到关键作用的算法</a:t>
            </a: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89301161"/>
              </p:ext>
            </p:extLst>
          </p:nvPr>
        </p:nvGraphicFramePr>
        <p:xfrm>
          <a:off x="2032000" y="10795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2600" y="1104900"/>
            <a:ext cx="3506788" cy="467360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-1" fmla="*/ 0 w 3505845"/>
              <a:gd name="connsiteY0-2" fmla="*/ 0 h 4673580"/>
              <a:gd name="connsiteX1-3" fmla="*/ 3505845 w 3505845"/>
              <a:gd name="connsiteY1-4" fmla="*/ 0 h 4673580"/>
              <a:gd name="connsiteX2-5" fmla="*/ 3486795 w 3505845"/>
              <a:gd name="connsiteY2-6" fmla="*/ 2247900 h 4673580"/>
              <a:gd name="connsiteX3-7" fmla="*/ 3505845 w 3505845"/>
              <a:gd name="connsiteY3-8" fmla="*/ 4673580 h 4673580"/>
              <a:gd name="connsiteX4-9" fmla="*/ 0 w 3505845"/>
              <a:gd name="connsiteY4-10" fmla="*/ 4673580 h 4673580"/>
              <a:gd name="connsiteX5" fmla="*/ 0 w 3505845"/>
              <a:gd name="connsiteY5" fmla="*/ 0 h 4673580"/>
              <a:gd name="connsiteX0-11" fmla="*/ 0 w 3505845"/>
              <a:gd name="connsiteY0-12" fmla="*/ 0 h 4673580"/>
              <a:gd name="connsiteX1-13" fmla="*/ 3505845 w 3505845"/>
              <a:gd name="connsiteY1-14" fmla="*/ 0 h 4673580"/>
              <a:gd name="connsiteX2-15" fmla="*/ 3486795 w 3505845"/>
              <a:gd name="connsiteY2-16" fmla="*/ 2247900 h 4673580"/>
              <a:gd name="connsiteX3-17" fmla="*/ 3486795 w 3505845"/>
              <a:gd name="connsiteY3-18" fmla="*/ 3524250 h 4673580"/>
              <a:gd name="connsiteX4-19" fmla="*/ 3505845 w 3505845"/>
              <a:gd name="connsiteY4-20" fmla="*/ 4673580 h 4673580"/>
              <a:gd name="connsiteX5-21" fmla="*/ 0 w 3505845"/>
              <a:gd name="connsiteY5-22" fmla="*/ 4673580 h 4673580"/>
              <a:gd name="connsiteX6" fmla="*/ 0 w 3505845"/>
              <a:gd name="connsiteY6" fmla="*/ 0 h 4673580"/>
              <a:gd name="connsiteX0-23" fmla="*/ 0 w 3505845"/>
              <a:gd name="connsiteY0-24" fmla="*/ 0 h 4673580"/>
              <a:gd name="connsiteX1-25" fmla="*/ 3505845 w 3505845"/>
              <a:gd name="connsiteY1-26" fmla="*/ 0 h 4673580"/>
              <a:gd name="connsiteX2-27" fmla="*/ 3486795 w 3505845"/>
              <a:gd name="connsiteY2-28" fmla="*/ 2247900 h 4673580"/>
              <a:gd name="connsiteX3-29" fmla="*/ 3467745 w 3505845"/>
              <a:gd name="connsiteY3-30" fmla="*/ 2857500 h 4673580"/>
              <a:gd name="connsiteX4-31" fmla="*/ 3486795 w 3505845"/>
              <a:gd name="connsiteY4-32" fmla="*/ 3524250 h 4673580"/>
              <a:gd name="connsiteX5-33" fmla="*/ 3505845 w 3505845"/>
              <a:gd name="connsiteY5-34" fmla="*/ 4673580 h 4673580"/>
              <a:gd name="connsiteX6-35" fmla="*/ 0 w 3505845"/>
              <a:gd name="connsiteY6-36" fmla="*/ 4673580 h 4673580"/>
              <a:gd name="connsiteX7" fmla="*/ 0 w 3505845"/>
              <a:gd name="connsiteY7" fmla="*/ 0 h 4673580"/>
              <a:gd name="connsiteX0-37" fmla="*/ 3467745 w 3559185"/>
              <a:gd name="connsiteY0-38" fmla="*/ 2857500 h 4673580"/>
              <a:gd name="connsiteX1-39" fmla="*/ 3486795 w 3559185"/>
              <a:gd name="connsiteY1-40" fmla="*/ 3524250 h 4673580"/>
              <a:gd name="connsiteX2-41" fmla="*/ 3505845 w 3559185"/>
              <a:gd name="connsiteY2-42" fmla="*/ 4673580 h 4673580"/>
              <a:gd name="connsiteX3-43" fmla="*/ 0 w 3559185"/>
              <a:gd name="connsiteY3-44" fmla="*/ 4673580 h 4673580"/>
              <a:gd name="connsiteX4-45" fmla="*/ 0 w 3559185"/>
              <a:gd name="connsiteY4-46" fmla="*/ 0 h 4673580"/>
              <a:gd name="connsiteX5-47" fmla="*/ 3505845 w 3559185"/>
              <a:gd name="connsiteY5-48" fmla="*/ 0 h 4673580"/>
              <a:gd name="connsiteX6-49" fmla="*/ 3486795 w 3559185"/>
              <a:gd name="connsiteY6-50" fmla="*/ 2247900 h 4673580"/>
              <a:gd name="connsiteX7-51" fmla="*/ 3559185 w 3559185"/>
              <a:gd name="connsiteY7-52" fmla="*/ 2948940 h 4673580"/>
              <a:gd name="connsiteX0-53" fmla="*/ 3467745 w 3505845"/>
              <a:gd name="connsiteY0-54" fmla="*/ 2857500 h 4673580"/>
              <a:gd name="connsiteX1-55" fmla="*/ 3486795 w 3505845"/>
              <a:gd name="connsiteY1-56" fmla="*/ 3524250 h 4673580"/>
              <a:gd name="connsiteX2-57" fmla="*/ 3505845 w 3505845"/>
              <a:gd name="connsiteY2-58" fmla="*/ 4673580 h 4673580"/>
              <a:gd name="connsiteX3-59" fmla="*/ 0 w 3505845"/>
              <a:gd name="connsiteY3-60" fmla="*/ 4673580 h 4673580"/>
              <a:gd name="connsiteX4-61" fmla="*/ 0 w 3505845"/>
              <a:gd name="connsiteY4-62" fmla="*/ 0 h 4673580"/>
              <a:gd name="connsiteX5-63" fmla="*/ 3505845 w 3505845"/>
              <a:gd name="connsiteY5-64" fmla="*/ 0 h 4673580"/>
              <a:gd name="connsiteX6-65" fmla="*/ 3486795 w 3505845"/>
              <a:gd name="connsiteY6-66" fmla="*/ 2247900 h 4673580"/>
              <a:gd name="connsiteX0-67" fmla="*/ 3486795 w 3505845"/>
              <a:gd name="connsiteY0-68" fmla="*/ 3524250 h 4673580"/>
              <a:gd name="connsiteX1-69" fmla="*/ 3505845 w 3505845"/>
              <a:gd name="connsiteY1-70" fmla="*/ 4673580 h 4673580"/>
              <a:gd name="connsiteX2-71" fmla="*/ 0 w 3505845"/>
              <a:gd name="connsiteY2-72" fmla="*/ 4673580 h 4673580"/>
              <a:gd name="connsiteX3-73" fmla="*/ 0 w 3505845"/>
              <a:gd name="connsiteY3-74" fmla="*/ 0 h 4673580"/>
              <a:gd name="connsiteX4-75" fmla="*/ 3505845 w 3505845"/>
              <a:gd name="connsiteY4-76" fmla="*/ 0 h 4673580"/>
              <a:gd name="connsiteX5-77" fmla="*/ 3486795 w 3505845"/>
              <a:gd name="connsiteY5-78" fmla="*/ 2247900 h 4673580"/>
              <a:gd name="connsiteX0-79" fmla="*/ 3515978 w 3515978"/>
              <a:gd name="connsiteY0-80" fmla="*/ 3524250 h 4673580"/>
              <a:gd name="connsiteX1-81" fmla="*/ 3505845 w 3515978"/>
              <a:gd name="connsiteY1-82" fmla="*/ 4673580 h 4673580"/>
              <a:gd name="connsiteX2-83" fmla="*/ 0 w 3515978"/>
              <a:gd name="connsiteY2-84" fmla="*/ 4673580 h 4673580"/>
              <a:gd name="connsiteX3-85" fmla="*/ 0 w 3515978"/>
              <a:gd name="connsiteY3-86" fmla="*/ 0 h 4673580"/>
              <a:gd name="connsiteX4-87" fmla="*/ 3505845 w 3515978"/>
              <a:gd name="connsiteY4-88" fmla="*/ 0 h 4673580"/>
              <a:gd name="connsiteX5-89" fmla="*/ 3486795 w 3515978"/>
              <a:gd name="connsiteY5-90" fmla="*/ 2247900 h 4673580"/>
              <a:gd name="connsiteX0-91" fmla="*/ 3506250 w 3506869"/>
              <a:gd name="connsiteY0-92" fmla="*/ 3524250 h 4673580"/>
              <a:gd name="connsiteX1-93" fmla="*/ 3505845 w 3506869"/>
              <a:gd name="connsiteY1-94" fmla="*/ 4673580 h 4673580"/>
              <a:gd name="connsiteX2-95" fmla="*/ 0 w 3506869"/>
              <a:gd name="connsiteY2-96" fmla="*/ 4673580 h 4673580"/>
              <a:gd name="connsiteX3-97" fmla="*/ 0 w 3506869"/>
              <a:gd name="connsiteY3-98" fmla="*/ 0 h 4673580"/>
              <a:gd name="connsiteX4-99" fmla="*/ 3505845 w 3506869"/>
              <a:gd name="connsiteY4-100" fmla="*/ 0 h 4673580"/>
              <a:gd name="connsiteX5-101" fmla="*/ 3486795 w 3506869"/>
              <a:gd name="connsiteY5-102" fmla="*/ 2247900 h 4673580"/>
              <a:gd name="connsiteX0-103" fmla="*/ 3506250 w 3506869"/>
              <a:gd name="connsiteY0-104" fmla="*/ 3524250 h 4673580"/>
              <a:gd name="connsiteX1-105" fmla="*/ 3505845 w 3506869"/>
              <a:gd name="connsiteY1-106" fmla="*/ 4673580 h 4673580"/>
              <a:gd name="connsiteX2-107" fmla="*/ 0 w 3506869"/>
              <a:gd name="connsiteY2-108" fmla="*/ 4673580 h 4673580"/>
              <a:gd name="connsiteX3-109" fmla="*/ 0 w 3506869"/>
              <a:gd name="connsiteY3-110" fmla="*/ 0 h 4673580"/>
              <a:gd name="connsiteX4-111" fmla="*/ 3505845 w 3506869"/>
              <a:gd name="connsiteY4-112" fmla="*/ 0 h 4673580"/>
              <a:gd name="connsiteX5-113" fmla="*/ 3496523 w 3506869"/>
              <a:gd name="connsiteY5-114" fmla="*/ 2247900 h 4673580"/>
              <a:gd name="connsiteX0-115" fmla="*/ 3506250 w 3525963"/>
              <a:gd name="connsiteY0-116" fmla="*/ 3524250 h 4673580"/>
              <a:gd name="connsiteX1-117" fmla="*/ 3505845 w 3525963"/>
              <a:gd name="connsiteY1-118" fmla="*/ 4673580 h 4673580"/>
              <a:gd name="connsiteX2-119" fmla="*/ 0 w 3525963"/>
              <a:gd name="connsiteY2-120" fmla="*/ 4673580 h 4673580"/>
              <a:gd name="connsiteX3-121" fmla="*/ 0 w 3525963"/>
              <a:gd name="connsiteY3-122" fmla="*/ 0 h 4673580"/>
              <a:gd name="connsiteX4-123" fmla="*/ 3505845 w 3525963"/>
              <a:gd name="connsiteY4-124" fmla="*/ 0 h 4673580"/>
              <a:gd name="connsiteX5-125" fmla="*/ 3525706 w 3525963"/>
              <a:gd name="connsiteY5-126" fmla="*/ 2257628 h 4673580"/>
              <a:gd name="connsiteX0-127" fmla="*/ 3506250 w 3516372"/>
              <a:gd name="connsiteY0-128" fmla="*/ 3524250 h 4673580"/>
              <a:gd name="connsiteX1-129" fmla="*/ 3505845 w 3516372"/>
              <a:gd name="connsiteY1-130" fmla="*/ 4673580 h 4673580"/>
              <a:gd name="connsiteX2-131" fmla="*/ 0 w 3516372"/>
              <a:gd name="connsiteY2-132" fmla="*/ 4673580 h 4673580"/>
              <a:gd name="connsiteX3-133" fmla="*/ 0 w 3516372"/>
              <a:gd name="connsiteY3-134" fmla="*/ 0 h 4673580"/>
              <a:gd name="connsiteX4-135" fmla="*/ 3505845 w 3516372"/>
              <a:gd name="connsiteY4-136" fmla="*/ 0 h 4673580"/>
              <a:gd name="connsiteX5-137" fmla="*/ 3515978 w 3516372"/>
              <a:gd name="connsiteY5-138" fmla="*/ 2257628 h 4673580"/>
              <a:gd name="connsiteX0-139" fmla="*/ 3506250 w 3506869"/>
              <a:gd name="connsiteY0-140" fmla="*/ 3524250 h 4673580"/>
              <a:gd name="connsiteX1-141" fmla="*/ 3505845 w 3506869"/>
              <a:gd name="connsiteY1-142" fmla="*/ 4673580 h 4673580"/>
              <a:gd name="connsiteX2-143" fmla="*/ 0 w 3506869"/>
              <a:gd name="connsiteY2-144" fmla="*/ 4673580 h 4673580"/>
              <a:gd name="connsiteX3-145" fmla="*/ 0 w 3506869"/>
              <a:gd name="connsiteY3-146" fmla="*/ 0 h 4673580"/>
              <a:gd name="connsiteX4-147" fmla="*/ 3505845 w 3506869"/>
              <a:gd name="connsiteY4-148" fmla="*/ 0 h 4673580"/>
              <a:gd name="connsiteX5-149" fmla="*/ 3496523 w 3506869"/>
              <a:gd name="connsiteY5-150" fmla="*/ 2257628 h 4673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3" name="组合 2"/>
          <p:cNvGrpSpPr/>
          <p:nvPr/>
        </p:nvGrpSpPr>
        <p:grpSpPr bwMode="auto">
          <a:xfrm rot="-5400000">
            <a:off x="8840788" y="5324475"/>
            <a:ext cx="454025" cy="454025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22255" y="3602275"/>
            <a:ext cx="5622417" cy="76835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rgbClr val="132F52"/>
                </a:solidFill>
                <a:latin typeface="Geometr415 Blk BT" panose="020B0802020204020303" pitchFamily="34" charset="0"/>
                <a:ea typeface="+mn-ea"/>
              </a:rPr>
              <a:t>金字塔系列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PART</a:t>
            </a:r>
            <a:r>
              <a:rPr lang="zh-CN" altLang="en-US" sz="5400" b="1" dirty="0">
                <a:solidFill>
                  <a:srgbClr val="132F52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02</a:t>
            </a:r>
            <a:endParaRPr lang="zh-CN" altLang="en-US" sz="5400" b="1" dirty="0">
              <a:solidFill>
                <a:srgbClr val="132F5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起源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-FCN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8830309" y="2298306"/>
            <a:ext cx="3144520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1/8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1/16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1/32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的特征图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用反卷积上采样到原图大小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热力图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左侧是分别预测的结果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缺点：边界不够精细</a:t>
            </a:r>
          </a:p>
        </p:txBody>
      </p:sp>
      <p:sp>
        <p:nvSpPr>
          <p:cNvPr id="6" name="矩形 5"/>
          <p:cNvSpPr/>
          <p:nvPr/>
        </p:nvSpPr>
        <p:spPr>
          <a:xfrm>
            <a:off x="5538628" y="6352038"/>
            <a:ext cx="6583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FCN: Fully Convolutional Networks for Semantic Segmentation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6" y="1814830"/>
            <a:ext cx="7723384" cy="33658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5" y="4768927"/>
            <a:ext cx="4611813" cy="195784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4594" y="3431766"/>
            <a:ext cx="3720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概念：浅层特征图有更多位置信息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   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深层特征图有更好语义特征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  <a:p>
            <a:r>
              <a:rPr lang="zh-CN" alt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分类和定位相互制约</a:t>
            </a:r>
            <a:endParaRPr lang="en-US" altLang="zh-CN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02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32830" y="794565"/>
              <a:ext cx="3270901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改进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-Deeplab1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925435" y="1929130"/>
            <a:ext cx="3144520" cy="38318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FCN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为了让输出尺寸不太小，进行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 padding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，带来很多噪声，无法进行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fine-tune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Deeplab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pooling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stride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变成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，使用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Atrous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Convolution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提高感受野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用全连接条件随机场进行后处理</a:t>
            </a:r>
          </a:p>
        </p:txBody>
      </p:sp>
      <p:sp>
        <p:nvSpPr>
          <p:cNvPr id="7" name="矩形 6"/>
          <p:cNvSpPr/>
          <p:nvPr/>
        </p:nvSpPr>
        <p:spPr>
          <a:xfrm>
            <a:off x="1167923" y="6410905"/>
            <a:ext cx="10247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Deeplab1: </a:t>
            </a:r>
            <a:r>
              <a:rPr lang="en-US" altLang="zh-CN" dirty="0"/>
              <a:t>Semantic image segmentation with deep convolutional nets and fully connected CRFs</a:t>
            </a:r>
            <a:endParaRPr lang="en-US" altLang="zh-CN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08" y="1554849"/>
            <a:ext cx="5822930" cy="2674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2442" y="4505252"/>
            <a:ext cx="70401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</a:rPr>
              <a:t>CRF</a:t>
            </a:r>
            <a:r>
              <a:rPr lang="zh-CN" altLang="en-US" dirty="0">
                <a:latin typeface="宋体" panose="02010600030101010101" pitchFamily="2" charset="-122"/>
              </a:rPr>
              <a:t>在决定一个位置的像素</a:t>
            </a:r>
            <a:r>
              <a:rPr lang="en-US" altLang="zh-CN" dirty="0">
                <a:latin typeface="宋体" panose="02010600030101010101" pitchFamily="2" charset="-122"/>
              </a:rPr>
              <a:t>label</a:t>
            </a:r>
            <a:r>
              <a:rPr lang="zh-CN" altLang="en-US" dirty="0">
                <a:latin typeface="宋体" panose="02010600030101010101" pitchFamily="2" charset="-122"/>
              </a:rPr>
              <a:t>时，会考虑周围邻居的像素值</a:t>
            </a:r>
            <a:r>
              <a:rPr lang="en-US" altLang="zh-CN" dirty="0">
                <a:latin typeface="宋体" panose="02010600030101010101" pitchFamily="2" charset="-122"/>
              </a:rPr>
              <a:t>label</a:t>
            </a:r>
            <a:r>
              <a:rPr lang="zh-CN" altLang="en-US" dirty="0">
                <a:latin typeface="宋体" panose="02010600030101010101" pitchFamily="2" charset="-122"/>
              </a:rPr>
              <a:t>，这样能抹除交接处的噪音，分割的更清晰。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</a:rPr>
              <a:t>fully connected CRF</a:t>
            </a:r>
            <a:r>
              <a:rPr lang="zh-CN" altLang="en-US" dirty="0">
                <a:latin typeface="宋体" panose="02010600030101010101" pitchFamily="2" charset="-122"/>
              </a:rPr>
              <a:t>，即每个点与其他所有点相连，这样考虑的就是全局的信息了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</a:rPr>
              <a:t>作者尝试了</a:t>
            </a:r>
            <a:r>
              <a:rPr lang="en-US" altLang="zh-CN" dirty="0">
                <a:latin typeface="宋体" panose="02010600030101010101" pitchFamily="2" charset="-122"/>
              </a:rPr>
              <a:t>short-range, long-range</a:t>
            </a:r>
            <a:r>
              <a:rPr lang="zh-CN" altLang="en-US" dirty="0">
                <a:latin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</a:rPr>
              <a:t>multi-scale prediction</a:t>
            </a:r>
            <a:r>
              <a:rPr lang="zh-CN" altLang="en-US" dirty="0">
                <a:latin typeface="宋体" panose="02010600030101010101" pitchFamily="2" charset="-122"/>
              </a:rPr>
              <a:t>方法，最后都没有</a:t>
            </a:r>
            <a:r>
              <a:rPr lang="en-US" altLang="zh-CN" dirty="0">
                <a:latin typeface="宋体" panose="02010600030101010101" pitchFamily="2" charset="-122"/>
              </a:rPr>
              <a:t>fully connected</a:t>
            </a:r>
            <a:r>
              <a:rPr lang="zh-CN" altLang="en-US" dirty="0">
                <a:latin typeface="宋体" panose="02010600030101010101" pitchFamily="2" charset="-122"/>
              </a:rPr>
              <a:t>方法有效</a:t>
            </a:r>
          </a:p>
        </p:txBody>
      </p:sp>
    </p:spTree>
    <p:extLst>
      <p:ext uri="{BB962C8B-B14F-4D97-AF65-F5344CB8AC3E}">
        <p14:creationId xmlns:p14="http://schemas.microsoft.com/office/powerpoint/2010/main" val="228735169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98" y="2833996"/>
            <a:ext cx="3665538" cy="6858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943" y="1997496"/>
            <a:ext cx="3147333" cy="602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943" y="1391360"/>
            <a:ext cx="3116850" cy="571550"/>
          </a:xfrm>
          <a:prstGeom prst="rect">
            <a:avLst/>
          </a:prstGeom>
        </p:spPr>
      </p:pic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02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32830" y="794565"/>
              <a:ext cx="3270901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补充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-CRF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35568" y="5211267"/>
            <a:ext cx="6162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3.</a:t>
            </a:r>
            <a:r>
              <a:rPr lang="zh-CN" altLang="en-US" b="1" dirty="0">
                <a:solidFill>
                  <a:srgbClr val="000000"/>
                </a:solidFill>
                <a:latin typeface="Lucida Grande"/>
              </a:rPr>
              <a:t>高斯条件随机场 </a:t>
            </a:r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G-CRF</a:t>
            </a:r>
            <a:r>
              <a:rPr lang="zh-CN" altLang="en-US" b="1" dirty="0">
                <a:solidFill>
                  <a:srgbClr val="000000"/>
                </a:solidFill>
                <a:latin typeface="Lucida Grande"/>
              </a:rPr>
              <a:t>：</a:t>
            </a:r>
            <a:endParaRPr lang="en-US" altLang="zh-CN" b="1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 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Lucida Grande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CNN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来学习一元和二元势函数，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Lucida Grande"/>
              </a:rPr>
              <a:t>能量函数变成：</a:t>
            </a:r>
            <a:endParaRPr lang="en-US" altLang="zh-CN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735" y="4640388"/>
            <a:ext cx="2781541" cy="22176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7" y="5857598"/>
            <a:ext cx="2644369" cy="5334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7305" y="6391044"/>
            <a:ext cx="6162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提示：梯度下降求最优解</a:t>
            </a:r>
            <a:endParaRPr lang="en-US" altLang="zh-CN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5568" y="1446632"/>
            <a:ext cx="91447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1.</a:t>
            </a:r>
            <a:r>
              <a:rPr lang="zh-CN" altLang="en-US" b="1" dirty="0">
                <a:solidFill>
                  <a:srgbClr val="000000"/>
                </a:solidFill>
                <a:latin typeface="Lucida Grande"/>
              </a:rPr>
              <a:t>全连接条件随机场 </a:t>
            </a:r>
            <a:r>
              <a:rPr lang="en-US" altLang="zh-CN" b="1" dirty="0" err="1">
                <a:solidFill>
                  <a:srgbClr val="000000"/>
                </a:solidFill>
                <a:latin typeface="Lucida Grande"/>
              </a:rPr>
              <a:t>DenseCRF</a:t>
            </a:r>
            <a:r>
              <a:rPr lang="zh-CN" altLang="en-US" b="1" dirty="0">
                <a:solidFill>
                  <a:srgbClr val="000000"/>
                </a:solidFill>
                <a:latin typeface="Lucida Grande"/>
              </a:rPr>
              <a:t>：</a:t>
            </a:r>
            <a:endParaRPr lang="en-US" altLang="zh-CN" b="1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像素作为节点，像素之间的关系作为边，构成条件随机场。</a:t>
            </a:r>
            <a:endParaRPr lang="en-US" altLang="zh-CN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Lucida Grande"/>
              </a:rPr>
              <a:t> 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Lucida Grande"/>
              </a:rPr>
              <a:t>条件随机场的分布函数：</a:t>
            </a:r>
            <a:endParaRPr lang="en-US" altLang="zh-CN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zh-CN" i="0" dirty="0">
                <a:solidFill>
                  <a:srgbClr val="000000"/>
                </a:solidFill>
                <a:effectLst/>
                <a:latin typeface="Lucida Grande"/>
              </a:rPr>
              <a:t> 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Lucida Grande"/>
              </a:rPr>
              <a:t>其中标签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Lucida Grande"/>
              </a:rPr>
              <a:t>x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Lucida Grande"/>
              </a:rPr>
              <a:t>的能量为：</a:t>
            </a:r>
            <a:endParaRPr lang="en-US" altLang="zh-CN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一元势函数表示像素</a:t>
            </a:r>
            <a:r>
              <a:rPr lang="en-US" altLang="zh-CN" dirty="0" err="1">
                <a:solidFill>
                  <a:srgbClr val="000000"/>
                </a:solidFill>
                <a:latin typeface="Lucida Grande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分成标签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Xi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的能量，二元势函数是像素</a:t>
            </a:r>
            <a:r>
              <a:rPr lang="en-US" altLang="zh-CN" dirty="0" err="1">
                <a:solidFill>
                  <a:srgbClr val="000000"/>
                </a:solidFill>
                <a:latin typeface="Lucida Grande"/>
              </a:rPr>
              <a:t>i,j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同时分成</a:t>
            </a:r>
            <a:r>
              <a:rPr lang="en-US" altLang="zh-CN" dirty="0" err="1">
                <a:solidFill>
                  <a:srgbClr val="000000"/>
                </a:solidFill>
                <a:latin typeface="Lucida Grande"/>
              </a:rPr>
              <a:t>Xi,Xj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的能量。</a:t>
            </a:r>
            <a:endParaRPr lang="en-US" altLang="zh-CN" dirty="0">
              <a:solidFill>
                <a:srgbClr val="000000"/>
              </a:solidFill>
              <a:latin typeface="Lucida Grande"/>
            </a:endParaRPr>
          </a:p>
          <a:p>
            <a:endParaRPr lang="en-US" altLang="zh-CN" dirty="0">
              <a:solidFill>
                <a:srgbClr val="000000"/>
              </a:solidFill>
              <a:latin typeface="Lucida Grande"/>
            </a:endParaRPr>
          </a:p>
          <a:p>
            <a:endParaRPr lang="en-US" altLang="zh-CN" dirty="0">
              <a:solidFill>
                <a:srgbClr val="000000"/>
              </a:solidFill>
              <a:latin typeface="Lucida Grande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二元势函数描述像素之间的关系，鼓励相似像素点分配相同的标签，相差较大的分配不同标签，因此能使图片尽可能的在图片边缘进行分割。</a:t>
            </a:r>
            <a:endParaRPr lang="en-US" altLang="zh-CN" b="1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00" y="4370931"/>
            <a:ext cx="3985605" cy="67061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79917" y="4222736"/>
            <a:ext cx="6162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2.</a:t>
            </a:r>
            <a:r>
              <a:rPr lang="zh-CN" altLang="en-US" b="1" dirty="0">
                <a:solidFill>
                  <a:srgbClr val="000000"/>
                </a:solidFill>
                <a:latin typeface="Lucida Grande"/>
              </a:rPr>
              <a:t>马尔可夫随机场 </a:t>
            </a:r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MRF</a:t>
            </a:r>
            <a:r>
              <a:rPr lang="zh-CN" altLang="en-US" b="1" dirty="0">
                <a:solidFill>
                  <a:srgbClr val="000000"/>
                </a:solidFill>
                <a:latin typeface="Lucida Grande"/>
              </a:rPr>
              <a:t>：</a:t>
            </a:r>
            <a:endParaRPr lang="en-US" altLang="zh-CN" b="1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定义与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CRF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类似，只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Lucida Grande"/>
              </a:rPr>
              <a:t>对二元项进行了修改：</a:t>
            </a:r>
            <a:endParaRPr lang="en-US" altLang="zh-CN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  lambda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项是对一些情况的惩罚</a:t>
            </a:r>
            <a:endParaRPr lang="en-US" altLang="zh-CN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377629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4" y="1397393"/>
            <a:ext cx="5176235" cy="5309860"/>
          </a:xfrm>
          <a:prstGeom prst="rect">
            <a:avLst/>
          </a:prstGeom>
        </p:spPr>
      </p:pic>
      <p:grpSp>
        <p:nvGrpSpPr>
          <p:cNvPr id="6146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4726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03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32830" y="794565"/>
              <a:ext cx="3270901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发展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-Deeplab2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925435" y="1723552"/>
            <a:ext cx="3144520" cy="34163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multi_scale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的空洞卷积，获得多尺度的感受野，使效果提升很明显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所有的卷积都是用的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3x3kernel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rate={6, 12, 18, 24}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各空洞卷积的结果做像素加融合到一起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96736" y="5783923"/>
            <a:ext cx="4795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Deeplab2: Semantic Image Segmentation with Deep Convolutional Nets, </a:t>
            </a:r>
            <a:r>
              <a:rPr lang="en-US" altLang="zh-CN" b="1" dirty="0" err="1">
                <a:solidFill>
                  <a:srgbClr val="000000"/>
                </a:solidFill>
                <a:latin typeface="Lucida Grande"/>
              </a:rPr>
              <a:t>Atrous</a:t>
            </a:r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 Convolution, and Fully Connected CRFs</a:t>
            </a:r>
            <a:endParaRPr lang="en-US" altLang="zh-CN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6463819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2796</TotalTime>
  <Words>1419</Words>
  <Application>Microsoft Office PowerPoint</Application>
  <PresentationFormat>宽屏</PresentationFormat>
  <Paragraphs>214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Geometr415 Blk BT</vt:lpstr>
      <vt:lpstr>Lucida Grande</vt:lpstr>
      <vt:lpstr>NimbusRomNo9L-Medi</vt:lpstr>
      <vt:lpstr>等线</vt:lpstr>
      <vt:lpstr>宋体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admin</cp:lastModifiedBy>
  <cp:revision>225</cp:revision>
  <dcterms:created xsi:type="dcterms:W3CDTF">2017-05-25T01:38:00Z</dcterms:created>
  <dcterms:modified xsi:type="dcterms:W3CDTF">2019-09-05T01:38:34Z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